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9"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gif>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E6FFAA-00FE-455F-8071-521CD34EAD3C}" type="datetimeFigureOut">
              <a:rPr lang="en-US" smtClean="0"/>
              <a:t>8/18/2025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0A67AA-05F0-4C84-B1B3-FFD75B7B4847}" type="slidenum">
              <a:rPr lang="en-US" smtClean="0"/>
              <a:t>‹#›</a:t>
            </a:fld>
            <a:endParaRPr lang="en-US"/>
          </a:p>
        </p:txBody>
      </p:sp>
    </p:spTree>
    <p:extLst>
      <p:ext uri="{BB962C8B-B14F-4D97-AF65-F5344CB8AC3E}">
        <p14:creationId xmlns:p14="http://schemas.microsoft.com/office/powerpoint/2010/main" val="1844305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0A67AA-05F0-4C84-B1B3-FFD75B7B4847}" type="slidenum">
              <a:rPr lang="en-US" smtClean="0"/>
              <a:t>13</a:t>
            </a:fld>
            <a:endParaRPr lang="en-US"/>
          </a:p>
        </p:txBody>
      </p:sp>
    </p:spTree>
    <p:extLst>
      <p:ext uri="{BB962C8B-B14F-4D97-AF65-F5344CB8AC3E}">
        <p14:creationId xmlns:p14="http://schemas.microsoft.com/office/powerpoint/2010/main" val="32314664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0A67AA-05F0-4C84-B1B3-FFD75B7B4847}" type="slidenum">
              <a:rPr lang="en-US" smtClean="0"/>
              <a:t>14</a:t>
            </a:fld>
            <a:endParaRPr lang="en-US"/>
          </a:p>
        </p:txBody>
      </p:sp>
    </p:spTree>
    <p:extLst>
      <p:ext uri="{BB962C8B-B14F-4D97-AF65-F5344CB8AC3E}">
        <p14:creationId xmlns:p14="http://schemas.microsoft.com/office/powerpoint/2010/main" val="3090059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01749-885F-E57A-823B-71BA57F6EB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055512-A873-353E-EEA0-C345EDE124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4165CC6-A492-4BE2-8568-D8B8FDEB486C}"/>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5" name="Footer Placeholder 4">
            <a:extLst>
              <a:ext uri="{FF2B5EF4-FFF2-40B4-BE49-F238E27FC236}">
                <a16:creationId xmlns:a16="http://schemas.microsoft.com/office/drawing/2014/main" id="{9C14B95D-DBB0-3C5D-3110-FC6B9B9B3E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380817-65CD-CA08-F5BF-B2CAF353BF59}"/>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2365678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E16D8-F6B0-F7DC-0CE8-5875EDE011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4EF86BA-08A8-9CD8-C4B0-2048B16DF5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005BD9-10E5-2C2F-52C9-A93289E9412C}"/>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5" name="Footer Placeholder 4">
            <a:extLst>
              <a:ext uri="{FF2B5EF4-FFF2-40B4-BE49-F238E27FC236}">
                <a16:creationId xmlns:a16="http://schemas.microsoft.com/office/drawing/2014/main" id="{421550DE-9447-79B8-3B09-8DADA4F68C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FAC3D7-49C8-A9C4-7551-8AF10056B469}"/>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3944278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A1B2E3-FEB9-61FD-DE74-36787D39B61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76DE3D-C31D-11F6-A08E-2EE781B01B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8FECC2-10B2-95D1-D8BB-B3E9E9405D25}"/>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5" name="Footer Placeholder 4">
            <a:extLst>
              <a:ext uri="{FF2B5EF4-FFF2-40B4-BE49-F238E27FC236}">
                <a16:creationId xmlns:a16="http://schemas.microsoft.com/office/drawing/2014/main" id="{186D27A8-E5A6-AC06-A54A-5A83D2A313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83CA70-7AE3-EEA4-65F2-4B64950B17ED}"/>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422861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E88F6-8A20-B1FE-BE01-DCA7361C2C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0ADBF9-3053-09A8-6CE3-A9A42BF8A1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EB8C6-A0E4-B83B-9247-9B2CBB039CA2}"/>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5" name="Footer Placeholder 4">
            <a:extLst>
              <a:ext uri="{FF2B5EF4-FFF2-40B4-BE49-F238E27FC236}">
                <a16:creationId xmlns:a16="http://schemas.microsoft.com/office/drawing/2014/main" id="{6D7AC66D-F320-6377-A246-48681CD248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13E26E-FCBD-D044-E611-3F9E3F9E817F}"/>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1154697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3169A-3BF9-02BE-D1E3-06897880FA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7769EF-590C-17BB-AEF9-4E2DBE84EE0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C4553A-0C46-A87E-C635-A8C9E7BAF9F5}"/>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5" name="Footer Placeholder 4">
            <a:extLst>
              <a:ext uri="{FF2B5EF4-FFF2-40B4-BE49-F238E27FC236}">
                <a16:creationId xmlns:a16="http://schemas.microsoft.com/office/drawing/2014/main" id="{781666C4-79C4-3A2C-62F9-1C1C7A2608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72D259-1E09-5E91-DA56-585F7C905304}"/>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361047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B68EB-B189-EB14-A4C1-05A9A14C18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68572E-8039-B9A5-A1A2-D1C37A5BB6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F4359E-2899-AF14-253C-45BE872A319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77CFC8-51DB-54AF-DFC5-19355D18596B}"/>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6" name="Footer Placeholder 5">
            <a:extLst>
              <a:ext uri="{FF2B5EF4-FFF2-40B4-BE49-F238E27FC236}">
                <a16:creationId xmlns:a16="http://schemas.microsoft.com/office/drawing/2014/main" id="{1BCCE3FC-03A3-409C-8617-1333444DA8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67ADCC-04BD-69E0-7B8D-1B2E466B103E}"/>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911017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A966B-7603-F4F2-D26C-B6C8B0BBA0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5EB5845-52AF-7AE3-78BA-8A7CD7F02C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7238CF-BEF1-46E7-E1B9-B40B52D880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BABB50-532A-F1F8-C938-76FD74A428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C96BB3-50A4-D5B1-1FA6-1471537B408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CFFA1E-EA25-52FC-9870-A7B438F57171}"/>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8" name="Footer Placeholder 7">
            <a:extLst>
              <a:ext uri="{FF2B5EF4-FFF2-40B4-BE49-F238E27FC236}">
                <a16:creationId xmlns:a16="http://schemas.microsoft.com/office/drawing/2014/main" id="{9D14DB09-F951-9DC4-D591-141618C2E16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4B8E7B-3F25-71A6-7797-718E6A2D1563}"/>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1031611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6D86E-6DC9-A4D9-485B-0D220B8869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3AABDB-A218-4C59-C7B8-4D57ABC19D6F}"/>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4" name="Footer Placeholder 3">
            <a:extLst>
              <a:ext uri="{FF2B5EF4-FFF2-40B4-BE49-F238E27FC236}">
                <a16:creationId xmlns:a16="http://schemas.microsoft.com/office/drawing/2014/main" id="{6A36D09B-31D4-94D1-0E57-28702E73EA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28C5C6-61BE-38F7-9439-BE4721496296}"/>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3160889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05D505-2723-B830-F3EF-BB905CF7CE7C}"/>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3" name="Footer Placeholder 2">
            <a:extLst>
              <a:ext uri="{FF2B5EF4-FFF2-40B4-BE49-F238E27FC236}">
                <a16:creationId xmlns:a16="http://schemas.microsoft.com/office/drawing/2014/main" id="{9EAC7D91-04EA-3500-ED03-A65224A0CC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954D06-0AD5-3BB4-4832-3F4326D3D872}"/>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2605690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D2D46-B21B-7F64-A46F-158B2DC288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C81676C-7B7F-6114-ECA1-F42EE793A8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0D7D9B1-F7A3-8494-4FE5-96983C9285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693722-518D-D19C-CDA1-CD3B9EFEE90A}"/>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6" name="Footer Placeholder 5">
            <a:extLst>
              <a:ext uri="{FF2B5EF4-FFF2-40B4-BE49-F238E27FC236}">
                <a16:creationId xmlns:a16="http://schemas.microsoft.com/office/drawing/2014/main" id="{AD539152-4227-1F35-4743-CCCFADFDC5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C78B6F-AD8F-927F-35B4-0A433BDE6808}"/>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4172757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F25B5-1F50-A54D-8A0A-F29BBB4246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E209493-13C0-346D-0BEE-41CD7EF342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2F3FC8-8F08-27B6-1E7F-F9FC0F5553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3DF403-D3AD-0D8D-6856-30C6E62342E1}"/>
              </a:ext>
            </a:extLst>
          </p:cNvPr>
          <p:cNvSpPr>
            <a:spLocks noGrp="1"/>
          </p:cNvSpPr>
          <p:nvPr>
            <p:ph type="dt" sz="half" idx="10"/>
          </p:nvPr>
        </p:nvSpPr>
        <p:spPr/>
        <p:txBody>
          <a:bodyPr/>
          <a:lstStyle/>
          <a:p>
            <a:fld id="{77A649DD-EF7D-4EA2-9A8B-B95BBC96D6EA}" type="datetimeFigureOut">
              <a:rPr lang="en-US" smtClean="0"/>
              <a:t>8/18/2025</a:t>
            </a:fld>
            <a:endParaRPr lang="en-US"/>
          </a:p>
        </p:txBody>
      </p:sp>
      <p:sp>
        <p:nvSpPr>
          <p:cNvPr id="6" name="Footer Placeholder 5">
            <a:extLst>
              <a:ext uri="{FF2B5EF4-FFF2-40B4-BE49-F238E27FC236}">
                <a16:creationId xmlns:a16="http://schemas.microsoft.com/office/drawing/2014/main" id="{91167E98-326B-A6D2-8318-25FFD1869F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F4703D-9DC0-DBED-8CF7-C7FC8939FE31}"/>
              </a:ext>
            </a:extLst>
          </p:cNvPr>
          <p:cNvSpPr>
            <a:spLocks noGrp="1"/>
          </p:cNvSpPr>
          <p:nvPr>
            <p:ph type="sldNum" sz="quarter" idx="12"/>
          </p:nvPr>
        </p:nvSpPr>
        <p:spPr/>
        <p:txBody>
          <a:bodyPr/>
          <a:lstStyle/>
          <a:p>
            <a:fld id="{A4192FA7-F1E8-4875-BDF7-20E084593210}" type="slidenum">
              <a:rPr lang="en-US" smtClean="0"/>
              <a:t>‹#›</a:t>
            </a:fld>
            <a:endParaRPr lang="en-US"/>
          </a:p>
        </p:txBody>
      </p:sp>
    </p:spTree>
    <p:extLst>
      <p:ext uri="{BB962C8B-B14F-4D97-AF65-F5344CB8AC3E}">
        <p14:creationId xmlns:p14="http://schemas.microsoft.com/office/powerpoint/2010/main" val="1429663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7D2E3D-555E-AAFB-A42B-A28D24B38ED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5B6F389-EE08-BD62-328C-9C28F1BB73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DF487A-492E-DDD2-C14D-BFCC81D0B1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7A649DD-EF7D-4EA2-9A8B-B95BBC96D6EA}" type="datetimeFigureOut">
              <a:rPr lang="en-US" smtClean="0"/>
              <a:t>8/18/2025</a:t>
            </a:fld>
            <a:endParaRPr lang="en-US"/>
          </a:p>
        </p:txBody>
      </p:sp>
      <p:sp>
        <p:nvSpPr>
          <p:cNvPr id="5" name="Footer Placeholder 4">
            <a:extLst>
              <a:ext uri="{FF2B5EF4-FFF2-40B4-BE49-F238E27FC236}">
                <a16:creationId xmlns:a16="http://schemas.microsoft.com/office/drawing/2014/main" id="{06D03BCB-ED89-F319-4765-D0FA207B1B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66C4B90-E674-E54A-2C2A-168B2A570F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4192FA7-F1E8-4875-BDF7-20E084593210}" type="slidenum">
              <a:rPr lang="en-US" smtClean="0"/>
              <a:t>‹#›</a:t>
            </a:fld>
            <a:endParaRPr lang="en-US"/>
          </a:p>
        </p:txBody>
      </p:sp>
    </p:spTree>
    <p:extLst>
      <p:ext uri="{BB962C8B-B14F-4D97-AF65-F5344CB8AC3E}">
        <p14:creationId xmlns:p14="http://schemas.microsoft.com/office/powerpoint/2010/main" val="6480781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gif"/><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9.xml"/><Relationship Id="rId13" Type="http://schemas.openxmlformats.org/officeDocument/2006/relationships/slide" Target="slide14.xml"/><Relationship Id="rId3" Type="http://schemas.openxmlformats.org/officeDocument/2006/relationships/slide" Target="slide4.xml"/><Relationship Id="rId7" Type="http://schemas.openxmlformats.org/officeDocument/2006/relationships/slide" Target="slide8.xml"/><Relationship Id="rId12" Type="http://schemas.openxmlformats.org/officeDocument/2006/relationships/slide" Target="slide13.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7.xml"/><Relationship Id="rId11" Type="http://schemas.openxmlformats.org/officeDocument/2006/relationships/slide" Target="slide12.xml"/><Relationship Id="rId5" Type="http://schemas.openxmlformats.org/officeDocument/2006/relationships/slide" Target="slide6.xml"/><Relationship Id="rId10" Type="http://schemas.openxmlformats.org/officeDocument/2006/relationships/slide" Target="slide11.xml"/><Relationship Id="rId4" Type="http://schemas.openxmlformats.org/officeDocument/2006/relationships/slide" Target="slide5.xml"/><Relationship Id="rId9" Type="http://schemas.openxmlformats.org/officeDocument/2006/relationships/slide" Target="slide10.xml"/><Relationship Id="rId1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gif"/><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E0642-8701-BC86-8D85-5CC4699FCD72}"/>
              </a:ext>
            </a:extLst>
          </p:cNvPr>
          <p:cNvSpPr>
            <a:spLocks noGrp="1"/>
          </p:cNvSpPr>
          <p:nvPr>
            <p:ph type="ctrTitle"/>
          </p:nvPr>
        </p:nvSpPr>
        <p:spPr/>
        <p:txBody>
          <a:bodyPr/>
          <a:lstStyle/>
          <a:p>
            <a:r>
              <a:rPr lang="en-US" dirty="0" err="1"/>
              <a:t>ZenBand</a:t>
            </a:r>
            <a:endParaRPr lang="en-US" dirty="0"/>
          </a:p>
        </p:txBody>
      </p:sp>
      <p:sp>
        <p:nvSpPr>
          <p:cNvPr id="3" name="Subtitle 2">
            <a:extLst>
              <a:ext uri="{FF2B5EF4-FFF2-40B4-BE49-F238E27FC236}">
                <a16:creationId xmlns:a16="http://schemas.microsoft.com/office/drawing/2014/main" id="{084AB2E8-6096-F8EA-7825-E51B5A29B736}"/>
              </a:ext>
            </a:extLst>
          </p:cNvPr>
          <p:cNvSpPr>
            <a:spLocks noGrp="1"/>
          </p:cNvSpPr>
          <p:nvPr>
            <p:ph type="subTitle" idx="1"/>
          </p:nvPr>
        </p:nvSpPr>
        <p:spPr/>
        <p:txBody>
          <a:bodyPr/>
          <a:lstStyle/>
          <a:p>
            <a:r>
              <a:rPr lang="en-US" dirty="0"/>
              <a:t>GUI guide for the only 2D PWEM solver you’ll ever need!</a:t>
            </a:r>
          </a:p>
        </p:txBody>
      </p:sp>
    </p:spTree>
    <p:extLst>
      <p:ext uri="{BB962C8B-B14F-4D97-AF65-F5344CB8AC3E}">
        <p14:creationId xmlns:p14="http://schemas.microsoft.com/office/powerpoint/2010/main" val="6310935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DE1AA-6C66-237B-3DB0-7DE504E42137}"/>
              </a:ext>
            </a:extLst>
          </p:cNvPr>
          <p:cNvSpPr>
            <a:spLocks noGrp="1"/>
          </p:cNvSpPr>
          <p:nvPr>
            <p:ph type="title"/>
          </p:nvPr>
        </p:nvSpPr>
        <p:spPr>
          <a:xfrm>
            <a:off x="838200" y="18255"/>
            <a:ext cx="10515600" cy="1325563"/>
          </a:xfrm>
        </p:spPr>
        <p:txBody>
          <a:bodyPr>
            <a:normAutofit/>
          </a:bodyPr>
          <a:lstStyle/>
          <a:p>
            <a:r>
              <a:rPr lang="en-US" sz="4000" dirty="0"/>
              <a:t>Panel 2: Tab3 – Field Calculations</a:t>
            </a:r>
          </a:p>
        </p:txBody>
      </p:sp>
      <p:pic>
        <p:nvPicPr>
          <p:cNvPr id="5" name="Content Placeholder 4" descr="A screenshot of a computer&#10;&#10;AI-generated content may be incorrect.">
            <a:extLst>
              <a:ext uri="{FF2B5EF4-FFF2-40B4-BE49-F238E27FC236}">
                <a16:creationId xmlns:a16="http://schemas.microsoft.com/office/drawing/2014/main" id="{9F975665-8D4F-23E4-7744-A1673F34B3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840" y="1063624"/>
            <a:ext cx="2725738" cy="5451475"/>
          </a:xfrm>
        </p:spPr>
      </p:pic>
      <p:sp>
        <p:nvSpPr>
          <p:cNvPr id="6" name="TextBox 5">
            <a:extLst>
              <a:ext uri="{FF2B5EF4-FFF2-40B4-BE49-F238E27FC236}">
                <a16:creationId xmlns:a16="http://schemas.microsoft.com/office/drawing/2014/main" id="{F07457FE-AFBF-9DE0-A4FE-1B47AD3CB1CF}"/>
              </a:ext>
            </a:extLst>
          </p:cNvPr>
          <p:cNvSpPr txBox="1"/>
          <p:nvPr/>
        </p:nvSpPr>
        <p:spPr>
          <a:xfrm>
            <a:off x="3324225" y="1343818"/>
            <a:ext cx="8029575" cy="1200329"/>
          </a:xfrm>
          <a:prstGeom prst="rect">
            <a:avLst/>
          </a:prstGeom>
          <a:noFill/>
        </p:spPr>
        <p:txBody>
          <a:bodyPr wrap="square" rtlCol="0">
            <a:spAutoFit/>
          </a:bodyPr>
          <a:lstStyle/>
          <a:p>
            <a:r>
              <a:rPr lang="en-US" dirty="0"/>
              <a:t>‘gif and field parameters’:</a:t>
            </a:r>
          </a:p>
          <a:p>
            <a:r>
              <a:rPr lang="en-US" i="1" dirty="0"/>
              <a:t>Bloch mode no. – </a:t>
            </a:r>
            <a:r>
              <a:rPr lang="en-US" dirty="0"/>
              <a:t>choose the Bloch mode;</a:t>
            </a:r>
          </a:p>
          <a:p>
            <a:r>
              <a:rPr lang="en-US" i="1" dirty="0"/>
              <a:t>Frame Number </a:t>
            </a:r>
            <a:r>
              <a:rPr lang="en-US" dirty="0"/>
              <a:t>– the number of frames for .gif file;</a:t>
            </a:r>
          </a:p>
          <a:p>
            <a:r>
              <a:rPr lang="en-US" i="1" dirty="0"/>
              <a:t>FPS value – </a:t>
            </a:r>
            <a:r>
              <a:rPr lang="en-US" dirty="0"/>
              <a:t>frames per second of the .gif file.</a:t>
            </a:r>
          </a:p>
        </p:txBody>
      </p:sp>
      <p:sp>
        <p:nvSpPr>
          <p:cNvPr id="7" name="TextBox 6">
            <a:extLst>
              <a:ext uri="{FF2B5EF4-FFF2-40B4-BE49-F238E27FC236}">
                <a16:creationId xmlns:a16="http://schemas.microsoft.com/office/drawing/2014/main" id="{D4A8AEBF-D72C-5D33-13B1-B9DA94E962A0}"/>
              </a:ext>
            </a:extLst>
          </p:cNvPr>
          <p:cNvSpPr txBox="1"/>
          <p:nvPr/>
        </p:nvSpPr>
        <p:spPr>
          <a:xfrm>
            <a:off x="3324225" y="2773047"/>
            <a:ext cx="8029575" cy="1754326"/>
          </a:xfrm>
          <a:prstGeom prst="rect">
            <a:avLst/>
          </a:prstGeom>
          <a:noFill/>
        </p:spPr>
        <p:txBody>
          <a:bodyPr wrap="square" rtlCol="0">
            <a:spAutoFit/>
          </a:bodyPr>
          <a:lstStyle/>
          <a:p>
            <a:r>
              <a:rPr lang="en-US" dirty="0"/>
              <a:t>‘Field parameters’:</a:t>
            </a:r>
          </a:p>
          <a:p>
            <a:r>
              <a:rPr lang="en-US" i="1" dirty="0" err="1"/>
              <a:t>beta_x</a:t>
            </a:r>
            <a:r>
              <a:rPr lang="en-US" i="1" dirty="0"/>
              <a:t>(*pi/a) – </a:t>
            </a:r>
            <a:r>
              <a:rPr lang="en-US" dirty="0"/>
              <a:t>point in the x direction in the reciprocal lattice of the field;</a:t>
            </a:r>
          </a:p>
          <a:p>
            <a:r>
              <a:rPr lang="en-US" i="1" dirty="0" err="1"/>
              <a:t>beta_y</a:t>
            </a:r>
            <a:r>
              <a:rPr lang="en-US" i="1" dirty="0"/>
              <a:t>(*pi/a) – </a:t>
            </a:r>
            <a:r>
              <a:rPr lang="en-US" dirty="0"/>
              <a:t>point in the y direction in the reciprocal lattice of the field;</a:t>
            </a:r>
          </a:p>
          <a:p>
            <a:r>
              <a:rPr lang="en-US" dirty="0"/>
              <a:t>Phase – shift the phase of the real field;</a:t>
            </a:r>
          </a:p>
          <a:p>
            <a:r>
              <a:rPr lang="en-US" dirty="0"/>
              <a:t>Field type – choose between real part of the field and intensity distributions for the graph.</a:t>
            </a:r>
          </a:p>
        </p:txBody>
      </p:sp>
      <p:sp>
        <p:nvSpPr>
          <p:cNvPr id="3" name="TextBox 2">
            <a:extLst>
              <a:ext uri="{FF2B5EF4-FFF2-40B4-BE49-F238E27FC236}">
                <a16:creationId xmlns:a16="http://schemas.microsoft.com/office/drawing/2014/main" id="{F450498C-90D7-F76E-8BD3-9614653AC513}"/>
              </a:ext>
            </a:extLst>
          </p:cNvPr>
          <p:cNvSpPr txBox="1"/>
          <p:nvPr/>
        </p:nvSpPr>
        <p:spPr>
          <a:xfrm>
            <a:off x="3154680" y="5252572"/>
            <a:ext cx="4672584" cy="523220"/>
          </a:xfrm>
          <a:prstGeom prst="rect">
            <a:avLst/>
          </a:prstGeom>
          <a:noFill/>
        </p:spPr>
        <p:txBody>
          <a:bodyPr wrap="square" rtlCol="0">
            <a:spAutoFit/>
          </a:bodyPr>
          <a:lstStyle/>
          <a:p>
            <a:r>
              <a:rPr lang="en-US" sz="2800" dirty="0">
                <a:latin typeface="Edwardian Script ITC" panose="030303020407070D0804" pitchFamily="66" charset="0"/>
              </a:rPr>
              <a:t>Recommended by legends: Snoop Dogg</a:t>
            </a:r>
          </a:p>
        </p:txBody>
      </p:sp>
      <p:pic>
        <p:nvPicPr>
          <p:cNvPr id="8" name="Picture 7" descr="A person in a black shirt&#10;&#10;AI-generated content may be incorrect.">
            <a:extLst>
              <a:ext uri="{FF2B5EF4-FFF2-40B4-BE49-F238E27FC236}">
                <a16:creationId xmlns:a16="http://schemas.microsoft.com/office/drawing/2014/main" id="{0067748E-558D-671F-FCC4-C847E9A75B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7264" y="4513299"/>
            <a:ext cx="1344168" cy="2326445"/>
          </a:xfrm>
          <a:prstGeom prst="rect">
            <a:avLst/>
          </a:prstGeom>
        </p:spPr>
      </p:pic>
      <p:sp>
        <p:nvSpPr>
          <p:cNvPr id="9" name="Speech Bubble: Rectangle with Corners Rounded 8">
            <a:extLst>
              <a:ext uri="{FF2B5EF4-FFF2-40B4-BE49-F238E27FC236}">
                <a16:creationId xmlns:a16="http://schemas.microsoft.com/office/drawing/2014/main" id="{6EFC1AD5-59B7-09B9-9FA3-6E608A0993C5}"/>
              </a:ext>
            </a:extLst>
          </p:cNvPr>
          <p:cNvSpPr/>
          <p:nvPr/>
        </p:nvSpPr>
        <p:spPr>
          <a:xfrm>
            <a:off x="9674352" y="5298292"/>
            <a:ext cx="2148840" cy="1060704"/>
          </a:xfrm>
          <a:prstGeom prst="wedgeRoundRectCallout">
            <a:avLst>
              <a:gd name="adj1" fmla="val -92748"/>
              <a:gd name="adj2" fmla="val -92672"/>
              <a:gd name="adj3" fmla="val 16667"/>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CF33C0A-C191-E8DD-5098-A9B2729645DF}"/>
              </a:ext>
            </a:extLst>
          </p:cNvPr>
          <p:cNvSpPr txBox="1"/>
          <p:nvPr/>
        </p:nvSpPr>
        <p:spPr>
          <a:xfrm>
            <a:off x="9793224" y="5514182"/>
            <a:ext cx="1911096" cy="646331"/>
          </a:xfrm>
          <a:prstGeom prst="rect">
            <a:avLst/>
          </a:prstGeom>
          <a:noFill/>
        </p:spPr>
        <p:txBody>
          <a:bodyPr wrap="square" rtlCol="0">
            <a:spAutoFit/>
          </a:bodyPr>
          <a:lstStyle/>
          <a:p>
            <a:r>
              <a:rPr lang="en-US" dirty="0"/>
              <a:t>Fo </a:t>
            </a:r>
            <a:r>
              <a:rPr lang="en-US" dirty="0" err="1"/>
              <a:t>sho</a:t>
            </a:r>
            <a:r>
              <a:rPr lang="en-US" dirty="0"/>
              <a:t>, </a:t>
            </a:r>
            <a:r>
              <a:rPr lang="en-US" dirty="0" err="1"/>
              <a:t>ZenBand</a:t>
            </a:r>
            <a:r>
              <a:rPr lang="en-US" dirty="0"/>
              <a:t> is sticky icky </a:t>
            </a:r>
            <a:r>
              <a:rPr lang="en-US" dirty="0" err="1"/>
              <a:t>icky</a:t>
            </a:r>
            <a:r>
              <a:rPr lang="en-US" dirty="0"/>
              <a:t>!</a:t>
            </a:r>
          </a:p>
        </p:txBody>
      </p:sp>
    </p:spTree>
    <p:extLst>
      <p:ext uri="{BB962C8B-B14F-4D97-AF65-F5344CB8AC3E}">
        <p14:creationId xmlns:p14="http://schemas.microsoft.com/office/powerpoint/2010/main" val="574829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C6656-A51C-1B6F-3590-F9FEF51AC672}"/>
              </a:ext>
            </a:extLst>
          </p:cNvPr>
          <p:cNvSpPr>
            <a:spLocks noGrp="1"/>
          </p:cNvSpPr>
          <p:nvPr>
            <p:ph type="title"/>
          </p:nvPr>
        </p:nvSpPr>
        <p:spPr>
          <a:xfrm>
            <a:off x="838200" y="18255"/>
            <a:ext cx="10515600" cy="1325563"/>
          </a:xfrm>
        </p:spPr>
        <p:txBody>
          <a:bodyPr/>
          <a:lstStyle/>
          <a:p>
            <a:r>
              <a:rPr lang="en-US" dirty="0"/>
              <a:t>Example – Calc Fields</a:t>
            </a:r>
          </a:p>
        </p:txBody>
      </p:sp>
      <p:pic>
        <p:nvPicPr>
          <p:cNvPr id="11" name="Content Placeholder 10" descr="A graph of a graph showing a number of circles&#10;&#10;AI-generated content may be incorrect.">
            <a:extLst>
              <a:ext uri="{FF2B5EF4-FFF2-40B4-BE49-F238E27FC236}">
                <a16:creationId xmlns:a16="http://schemas.microsoft.com/office/drawing/2014/main" id="{3D65CA70-B05F-9F08-02B4-D5B17861762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6757" y="2168689"/>
            <a:ext cx="5719243" cy="2517775"/>
          </a:xfrm>
        </p:spPr>
      </p:pic>
      <p:sp>
        <p:nvSpPr>
          <p:cNvPr id="12" name="TextBox 11">
            <a:extLst>
              <a:ext uri="{FF2B5EF4-FFF2-40B4-BE49-F238E27FC236}">
                <a16:creationId xmlns:a16="http://schemas.microsoft.com/office/drawing/2014/main" id="{07AC58A6-01F7-0F66-322E-56B13DD0C4A3}"/>
              </a:ext>
            </a:extLst>
          </p:cNvPr>
          <p:cNvSpPr txBox="1"/>
          <p:nvPr/>
        </p:nvSpPr>
        <p:spPr>
          <a:xfrm>
            <a:off x="2171182" y="1582266"/>
            <a:ext cx="2130391" cy="369332"/>
          </a:xfrm>
          <a:prstGeom prst="rect">
            <a:avLst/>
          </a:prstGeom>
          <a:noFill/>
        </p:spPr>
        <p:txBody>
          <a:bodyPr wrap="none" rtlCol="0">
            <a:spAutoFit/>
          </a:bodyPr>
          <a:lstStyle/>
          <a:p>
            <a:r>
              <a:rPr lang="en-US" dirty="0"/>
              <a:t>‘Get field gif’ button</a:t>
            </a:r>
          </a:p>
        </p:txBody>
      </p:sp>
      <p:sp>
        <p:nvSpPr>
          <p:cNvPr id="13" name="TextBox 12">
            <a:extLst>
              <a:ext uri="{FF2B5EF4-FFF2-40B4-BE49-F238E27FC236}">
                <a16:creationId xmlns:a16="http://schemas.microsoft.com/office/drawing/2014/main" id="{36BD7996-C73F-DC93-8A87-FD18C0C331CE}"/>
              </a:ext>
            </a:extLst>
          </p:cNvPr>
          <p:cNvSpPr txBox="1"/>
          <p:nvPr/>
        </p:nvSpPr>
        <p:spPr>
          <a:xfrm>
            <a:off x="2382842" y="4686464"/>
            <a:ext cx="1958870" cy="830997"/>
          </a:xfrm>
          <a:prstGeom prst="rect">
            <a:avLst/>
          </a:prstGeom>
          <a:noFill/>
        </p:spPr>
        <p:txBody>
          <a:bodyPr wrap="none" rtlCol="0">
            <a:spAutoFit/>
          </a:bodyPr>
          <a:lstStyle/>
          <a:p>
            <a:r>
              <a:rPr lang="en-US" sz="1600" i="1" dirty="0"/>
              <a:t>Frame number </a:t>
            </a:r>
            <a:r>
              <a:rPr lang="en-US" sz="1600" dirty="0"/>
              <a:t>= 40;</a:t>
            </a:r>
          </a:p>
          <a:p>
            <a:r>
              <a:rPr lang="en-US" sz="1600" i="1" dirty="0"/>
              <a:t>Fps value</a:t>
            </a:r>
            <a:r>
              <a:rPr lang="en-US" sz="1600" dirty="0"/>
              <a:t> = 10;</a:t>
            </a:r>
          </a:p>
          <a:p>
            <a:r>
              <a:rPr lang="en-US" sz="1600" i="1" dirty="0"/>
              <a:t>Mode </a:t>
            </a:r>
            <a:r>
              <a:rPr lang="en-US" sz="1600" dirty="0"/>
              <a:t>= E.</a:t>
            </a:r>
          </a:p>
        </p:txBody>
      </p:sp>
      <p:pic>
        <p:nvPicPr>
          <p:cNvPr id="15" name="Picture 14" descr="A rainbow colored circles with numbers and a number of numbers&#10;&#10;AI-generated content may be incorrect.">
            <a:extLst>
              <a:ext uri="{FF2B5EF4-FFF2-40B4-BE49-F238E27FC236}">
                <a16:creationId xmlns:a16="http://schemas.microsoft.com/office/drawing/2014/main" id="{6F4F67F3-47CE-DFC2-C7F0-7C83BA47EA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90429" y="1582266"/>
            <a:ext cx="2924326" cy="2194038"/>
          </a:xfrm>
          <a:prstGeom prst="rect">
            <a:avLst/>
          </a:prstGeom>
        </p:spPr>
      </p:pic>
      <p:pic>
        <p:nvPicPr>
          <p:cNvPr id="17" name="Picture 16" descr="A rainbow colored circles with numbers and a number of numbers&#10;&#10;AI-generated content may be incorrect.">
            <a:extLst>
              <a:ext uri="{FF2B5EF4-FFF2-40B4-BE49-F238E27FC236}">
                <a16:creationId xmlns:a16="http://schemas.microsoft.com/office/drawing/2014/main" id="{10D723F0-714E-0E7C-D2AD-146652C75D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7797" y="4099549"/>
            <a:ext cx="2974957" cy="2232025"/>
          </a:xfrm>
          <a:prstGeom prst="rect">
            <a:avLst/>
          </a:prstGeom>
        </p:spPr>
      </p:pic>
      <p:pic>
        <p:nvPicPr>
          <p:cNvPr id="19" name="Picture 18" descr="A rainbow colored circles with numbers and a number of circles&#10;&#10;AI-generated content may be incorrect.">
            <a:extLst>
              <a:ext uri="{FF2B5EF4-FFF2-40B4-BE49-F238E27FC236}">
                <a16:creationId xmlns:a16="http://schemas.microsoft.com/office/drawing/2014/main" id="{0ABC5703-098B-4399-7DB2-CD72536ED2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17043" y="4147833"/>
            <a:ext cx="2974957" cy="2232025"/>
          </a:xfrm>
          <a:prstGeom prst="rect">
            <a:avLst/>
          </a:prstGeom>
        </p:spPr>
      </p:pic>
      <p:sp>
        <p:nvSpPr>
          <p:cNvPr id="20" name="TextBox 19">
            <a:extLst>
              <a:ext uri="{FF2B5EF4-FFF2-40B4-BE49-F238E27FC236}">
                <a16:creationId xmlns:a16="http://schemas.microsoft.com/office/drawing/2014/main" id="{D4DCD6B5-5489-E198-7ECC-8771A3D12EE5}"/>
              </a:ext>
            </a:extLst>
          </p:cNvPr>
          <p:cNvSpPr txBox="1"/>
          <p:nvPr/>
        </p:nvSpPr>
        <p:spPr>
          <a:xfrm>
            <a:off x="8452323" y="1251133"/>
            <a:ext cx="1740861" cy="369332"/>
          </a:xfrm>
          <a:prstGeom prst="rect">
            <a:avLst/>
          </a:prstGeom>
          <a:noFill/>
        </p:spPr>
        <p:txBody>
          <a:bodyPr wrap="none" rtlCol="0">
            <a:spAutoFit/>
          </a:bodyPr>
          <a:lstStyle/>
          <a:p>
            <a:r>
              <a:rPr lang="en-US" dirty="0"/>
              <a:t>‘Calc Fz’ button</a:t>
            </a:r>
          </a:p>
        </p:txBody>
      </p:sp>
      <p:sp>
        <p:nvSpPr>
          <p:cNvPr id="21" name="TextBox 20">
            <a:extLst>
              <a:ext uri="{FF2B5EF4-FFF2-40B4-BE49-F238E27FC236}">
                <a16:creationId xmlns:a16="http://schemas.microsoft.com/office/drawing/2014/main" id="{8ACB9B8C-4050-8B56-0310-29F0D0C17647}"/>
              </a:ext>
            </a:extLst>
          </p:cNvPr>
          <p:cNvSpPr txBox="1"/>
          <p:nvPr/>
        </p:nvSpPr>
        <p:spPr>
          <a:xfrm>
            <a:off x="6964844" y="3668923"/>
            <a:ext cx="1740861" cy="369332"/>
          </a:xfrm>
          <a:prstGeom prst="rect">
            <a:avLst/>
          </a:prstGeom>
          <a:noFill/>
        </p:spPr>
        <p:txBody>
          <a:bodyPr wrap="none" rtlCol="0">
            <a:spAutoFit/>
          </a:bodyPr>
          <a:lstStyle/>
          <a:p>
            <a:r>
              <a:rPr lang="en-US" dirty="0"/>
              <a:t>‘Calc </a:t>
            </a:r>
            <a:r>
              <a:rPr lang="en-US" dirty="0" err="1"/>
              <a:t>Fx</a:t>
            </a:r>
            <a:r>
              <a:rPr lang="en-US" dirty="0"/>
              <a:t>’ button</a:t>
            </a:r>
          </a:p>
        </p:txBody>
      </p:sp>
      <p:sp>
        <p:nvSpPr>
          <p:cNvPr id="22" name="TextBox 21">
            <a:extLst>
              <a:ext uri="{FF2B5EF4-FFF2-40B4-BE49-F238E27FC236}">
                <a16:creationId xmlns:a16="http://schemas.microsoft.com/office/drawing/2014/main" id="{B5CEBB4A-E487-B17C-3E7D-4F78032920C5}"/>
              </a:ext>
            </a:extLst>
          </p:cNvPr>
          <p:cNvSpPr txBox="1"/>
          <p:nvPr/>
        </p:nvSpPr>
        <p:spPr>
          <a:xfrm>
            <a:off x="9834090" y="3668923"/>
            <a:ext cx="1740861" cy="369332"/>
          </a:xfrm>
          <a:prstGeom prst="rect">
            <a:avLst/>
          </a:prstGeom>
          <a:noFill/>
        </p:spPr>
        <p:txBody>
          <a:bodyPr wrap="none" rtlCol="0">
            <a:spAutoFit/>
          </a:bodyPr>
          <a:lstStyle/>
          <a:p>
            <a:r>
              <a:rPr lang="en-US" dirty="0"/>
              <a:t>‘Calc Fy’ button</a:t>
            </a:r>
          </a:p>
        </p:txBody>
      </p:sp>
      <p:sp>
        <p:nvSpPr>
          <p:cNvPr id="25" name="TextBox 24">
            <a:extLst>
              <a:ext uri="{FF2B5EF4-FFF2-40B4-BE49-F238E27FC236}">
                <a16:creationId xmlns:a16="http://schemas.microsoft.com/office/drawing/2014/main" id="{1D6DB8D6-889F-0459-AC05-7F2E361A9008}"/>
              </a:ext>
            </a:extLst>
          </p:cNvPr>
          <p:cNvSpPr txBox="1"/>
          <p:nvPr/>
        </p:nvSpPr>
        <p:spPr>
          <a:xfrm>
            <a:off x="7222974" y="120446"/>
            <a:ext cx="4560161" cy="923330"/>
          </a:xfrm>
          <a:prstGeom prst="rect">
            <a:avLst/>
          </a:prstGeom>
          <a:noFill/>
        </p:spPr>
        <p:txBody>
          <a:bodyPr wrap="square" rtlCol="0">
            <a:spAutoFit/>
          </a:bodyPr>
          <a:lstStyle/>
          <a:p>
            <a:r>
              <a:rPr lang="en-US" dirty="0"/>
              <a:t>M point (</a:t>
            </a:r>
            <a:r>
              <a:rPr lang="en-US" i="1" dirty="0" err="1"/>
              <a:t>beta_x</a:t>
            </a:r>
            <a:r>
              <a:rPr lang="en-US" i="1" dirty="0"/>
              <a:t>(*pi/a) = 1, </a:t>
            </a:r>
            <a:r>
              <a:rPr lang="en-US" i="1" dirty="0" err="1"/>
              <a:t>beta_y</a:t>
            </a:r>
            <a:r>
              <a:rPr lang="en-US" i="1" dirty="0"/>
              <a:t>(*pi/a) = 1</a:t>
            </a:r>
            <a:r>
              <a:rPr lang="en-US" dirty="0"/>
              <a:t>)</a:t>
            </a:r>
            <a:r>
              <a:rPr lang="en-US" i="1" dirty="0"/>
              <a:t>;</a:t>
            </a:r>
          </a:p>
          <a:p>
            <a:r>
              <a:rPr lang="en-US" i="1" dirty="0"/>
              <a:t>Phase</a:t>
            </a:r>
            <a:r>
              <a:rPr lang="en-US" dirty="0"/>
              <a:t> = 0;</a:t>
            </a:r>
          </a:p>
          <a:p>
            <a:r>
              <a:rPr lang="en-US" i="1" dirty="0"/>
              <a:t>Field type </a:t>
            </a:r>
            <a:r>
              <a:rPr lang="en-US" dirty="0"/>
              <a:t>= Re(f).</a:t>
            </a:r>
          </a:p>
        </p:txBody>
      </p:sp>
    </p:spTree>
    <p:extLst>
      <p:ext uri="{BB962C8B-B14F-4D97-AF65-F5344CB8AC3E}">
        <p14:creationId xmlns:p14="http://schemas.microsoft.com/office/powerpoint/2010/main" val="3123998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17FAE-D7BA-E7BD-6C91-6C04D5DEDE87}"/>
              </a:ext>
            </a:extLst>
          </p:cNvPr>
          <p:cNvSpPr>
            <a:spLocks noGrp="1"/>
          </p:cNvSpPr>
          <p:nvPr>
            <p:ph type="title"/>
          </p:nvPr>
        </p:nvSpPr>
        <p:spPr>
          <a:xfrm>
            <a:off x="838200" y="0"/>
            <a:ext cx="10515600" cy="1325563"/>
          </a:xfrm>
        </p:spPr>
        <p:txBody>
          <a:bodyPr/>
          <a:lstStyle/>
          <a:p>
            <a:r>
              <a:rPr lang="en-US" dirty="0"/>
              <a:t>Panel 3 – Extra Parameters</a:t>
            </a:r>
          </a:p>
        </p:txBody>
      </p:sp>
      <p:pic>
        <p:nvPicPr>
          <p:cNvPr id="5" name="Content Placeholder 4" descr="A screenshot of a computer&#10;&#10;AI-generated content may be incorrect.">
            <a:extLst>
              <a:ext uri="{FF2B5EF4-FFF2-40B4-BE49-F238E27FC236}">
                <a16:creationId xmlns:a16="http://schemas.microsoft.com/office/drawing/2014/main" id="{66879CD5-8842-2E11-FBDC-10266B7B7A5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70800"/>
          <a:stretch>
            <a:fillRect/>
          </a:stretch>
        </p:blipFill>
        <p:spPr>
          <a:xfrm>
            <a:off x="352424" y="996950"/>
            <a:ext cx="2228851" cy="5666588"/>
          </a:xfrm>
        </p:spPr>
      </p:pic>
      <p:sp>
        <p:nvSpPr>
          <p:cNvPr id="6" name="TextBox 5">
            <a:extLst>
              <a:ext uri="{FF2B5EF4-FFF2-40B4-BE49-F238E27FC236}">
                <a16:creationId xmlns:a16="http://schemas.microsoft.com/office/drawing/2014/main" id="{6EA77D2D-5E82-1A13-B17C-E1D497DF79E8}"/>
              </a:ext>
            </a:extLst>
          </p:cNvPr>
          <p:cNvSpPr txBox="1"/>
          <p:nvPr/>
        </p:nvSpPr>
        <p:spPr>
          <a:xfrm>
            <a:off x="3362325" y="1211263"/>
            <a:ext cx="231154" cy="369332"/>
          </a:xfrm>
          <a:prstGeom prst="rect">
            <a:avLst/>
          </a:prstGeom>
          <a:noFill/>
        </p:spPr>
        <p:txBody>
          <a:bodyPr wrap="none" rtlCol="0">
            <a:spAutoFit/>
          </a:bodyPr>
          <a:lstStyle/>
          <a:p>
            <a:r>
              <a:rPr lang="en-US" dirty="0"/>
              <a:t> </a:t>
            </a:r>
          </a:p>
        </p:txBody>
      </p:sp>
      <p:sp>
        <p:nvSpPr>
          <p:cNvPr id="7" name="TextBox 6">
            <a:extLst>
              <a:ext uri="{FF2B5EF4-FFF2-40B4-BE49-F238E27FC236}">
                <a16:creationId xmlns:a16="http://schemas.microsoft.com/office/drawing/2014/main" id="{9BA7E447-6EC4-D41A-1224-269B4B63AA87}"/>
              </a:ext>
            </a:extLst>
          </p:cNvPr>
          <p:cNvSpPr txBox="1"/>
          <p:nvPr/>
        </p:nvSpPr>
        <p:spPr>
          <a:xfrm>
            <a:off x="3362325" y="1118930"/>
            <a:ext cx="8477251" cy="4524315"/>
          </a:xfrm>
          <a:prstGeom prst="rect">
            <a:avLst/>
          </a:prstGeom>
          <a:noFill/>
        </p:spPr>
        <p:txBody>
          <a:bodyPr wrap="square" rtlCol="0">
            <a:spAutoFit/>
          </a:bodyPr>
          <a:lstStyle/>
          <a:p>
            <a:r>
              <a:rPr lang="en-US" dirty="0"/>
              <a:t>This panel is dedicated to extra, more advanced options that a user might want.</a:t>
            </a:r>
          </a:p>
          <a:p>
            <a:r>
              <a:rPr lang="en-US" dirty="0"/>
              <a:t> </a:t>
            </a:r>
          </a:p>
          <a:p>
            <a:r>
              <a:rPr lang="en-US" dirty="0"/>
              <a:t>The first option is to define a diagonally anisotropic material. This is a separate option in order to save a fraction of computational time and for user convenience.</a:t>
            </a:r>
          </a:p>
          <a:p>
            <a:endParaRPr lang="en-US" dirty="0"/>
          </a:p>
          <a:p>
            <a:r>
              <a:rPr lang="en-US" dirty="0"/>
              <a:t> An option to import a custom device is also available. The program supports .mat and .</a:t>
            </a:r>
            <a:r>
              <a:rPr lang="en-US" dirty="0" err="1"/>
              <a:t>npy</a:t>
            </a:r>
            <a:r>
              <a:rPr lang="en-US" dirty="0"/>
              <a:t> files. More information on how to build custom structures will be presented later.</a:t>
            </a:r>
          </a:p>
          <a:p>
            <a:endParaRPr lang="en-US" dirty="0"/>
          </a:p>
          <a:p>
            <a:r>
              <a:rPr lang="en-US" dirty="0"/>
              <a:t>A user can choose between light and dark themes of the app to make the experience more pleasant in darker environments or to better match the figure color theme.</a:t>
            </a:r>
          </a:p>
          <a:p>
            <a:endParaRPr lang="en-US" dirty="0"/>
          </a:p>
          <a:p>
            <a:r>
              <a:rPr lang="en-US" dirty="0"/>
              <a:t>Since there are number of parameters to adjust, an option to save and load the parameters was added. Once every entry is filled, press the ‘Save parameters’ button. Whenever you want to go back to the parameters that were saved, press ‘Load parameters’ button. The feature also works after the app was closed.</a:t>
            </a:r>
          </a:p>
        </p:txBody>
      </p:sp>
      <p:pic>
        <p:nvPicPr>
          <p:cNvPr id="9" name="Picture 8">
            <a:extLst>
              <a:ext uri="{FF2B5EF4-FFF2-40B4-BE49-F238E27FC236}">
                <a16:creationId xmlns:a16="http://schemas.microsoft.com/office/drawing/2014/main" id="{277D750B-30E7-8178-BFFE-48A926AB9DA5}"/>
              </a:ext>
            </a:extLst>
          </p:cNvPr>
          <p:cNvPicPr>
            <a:picLocks noChangeAspect="1"/>
          </p:cNvPicPr>
          <p:nvPr/>
        </p:nvPicPr>
        <p:blipFill>
          <a:blip r:embed="rId3"/>
          <a:stretch>
            <a:fillRect/>
          </a:stretch>
        </p:blipFill>
        <p:spPr>
          <a:xfrm>
            <a:off x="4752493" y="5643245"/>
            <a:ext cx="1476696" cy="1173446"/>
          </a:xfrm>
          <a:prstGeom prst="rect">
            <a:avLst/>
          </a:prstGeom>
        </p:spPr>
      </p:pic>
      <p:pic>
        <p:nvPicPr>
          <p:cNvPr id="11" name="Picture 10">
            <a:extLst>
              <a:ext uri="{FF2B5EF4-FFF2-40B4-BE49-F238E27FC236}">
                <a16:creationId xmlns:a16="http://schemas.microsoft.com/office/drawing/2014/main" id="{6080C198-11E5-F417-CB51-82207CCFE975}"/>
              </a:ext>
            </a:extLst>
          </p:cNvPr>
          <p:cNvPicPr>
            <a:picLocks noChangeAspect="1"/>
          </p:cNvPicPr>
          <p:nvPr/>
        </p:nvPicPr>
        <p:blipFill>
          <a:blip r:embed="rId4"/>
          <a:stretch>
            <a:fillRect/>
          </a:stretch>
        </p:blipFill>
        <p:spPr>
          <a:xfrm>
            <a:off x="8233633" y="5604094"/>
            <a:ext cx="1596168" cy="1253906"/>
          </a:xfrm>
          <a:prstGeom prst="rect">
            <a:avLst/>
          </a:prstGeom>
        </p:spPr>
      </p:pic>
      <p:sp>
        <p:nvSpPr>
          <p:cNvPr id="12" name="TextBox 11">
            <a:extLst>
              <a:ext uri="{FF2B5EF4-FFF2-40B4-BE49-F238E27FC236}">
                <a16:creationId xmlns:a16="http://schemas.microsoft.com/office/drawing/2014/main" id="{FDF3D509-13E2-2083-9125-AC2AF5511180}"/>
              </a:ext>
            </a:extLst>
          </p:cNvPr>
          <p:cNvSpPr txBox="1"/>
          <p:nvPr/>
        </p:nvSpPr>
        <p:spPr>
          <a:xfrm>
            <a:off x="3676650" y="6021288"/>
            <a:ext cx="1209675" cy="307777"/>
          </a:xfrm>
          <a:prstGeom prst="rect">
            <a:avLst/>
          </a:prstGeom>
          <a:noFill/>
        </p:spPr>
        <p:txBody>
          <a:bodyPr wrap="square" rtlCol="0">
            <a:spAutoFit/>
          </a:bodyPr>
          <a:lstStyle/>
          <a:p>
            <a:r>
              <a:rPr lang="en-US" sz="1400" dirty="0"/>
              <a:t>Light mode</a:t>
            </a:r>
          </a:p>
        </p:txBody>
      </p:sp>
      <p:sp>
        <p:nvSpPr>
          <p:cNvPr id="13" name="TextBox 12">
            <a:extLst>
              <a:ext uri="{FF2B5EF4-FFF2-40B4-BE49-F238E27FC236}">
                <a16:creationId xmlns:a16="http://schemas.microsoft.com/office/drawing/2014/main" id="{85B961A1-4DD4-0D2A-2022-63F5D9FED1B4}"/>
              </a:ext>
            </a:extLst>
          </p:cNvPr>
          <p:cNvSpPr txBox="1"/>
          <p:nvPr/>
        </p:nvSpPr>
        <p:spPr>
          <a:xfrm>
            <a:off x="7190732" y="6043314"/>
            <a:ext cx="1209675" cy="307777"/>
          </a:xfrm>
          <a:prstGeom prst="rect">
            <a:avLst/>
          </a:prstGeom>
          <a:noFill/>
        </p:spPr>
        <p:txBody>
          <a:bodyPr wrap="square" rtlCol="0">
            <a:spAutoFit/>
          </a:bodyPr>
          <a:lstStyle/>
          <a:p>
            <a:r>
              <a:rPr lang="en-US" sz="1400" dirty="0"/>
              <a:t>Dark mode</a:t>
            </a:r>
          </a:p>
        </p:txBody>
      </p:sp>
    </p:spTree>
    <p:extLst>
      <p:ext uri="{BB962C8B-B14F-4D97-AF65-F5344CB8AC3E}">
        <p14:creationId xmlns:p14="http://schemas.microsoft.com/office/powerpoint/2010/main" val="28215129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DF3FA-5A11-8F4E-B3B3-66D1EB281E41}"/>
              </a:ext>
            </a:extLst>
          </p:cNvPr>
          <p:cNvSpPr>
            <a:spLocks noGrp="1"/>
          </p:cNvSpPr>
          <p:nvPr>
            <p:ph type="title"/>
          </p:nvPr>
        </p:nvSpPr>
        <p:spPr>
          <a:xfrm>
            <a:off x="838200" y="18255"/>
            <a:ext cx="10515600" cy="1325563"/>
          </a:xfrm>
        </p:spPr>
        <p:txBody>
          <a:bodyPr/>
          <a:lstStyle/>
          <a:p>
            <a:r>
              <a:rPr lang="en-US" dirty="0"/>
              <a:t>Importing data</a:t>
            </a:r>
          </a:p>
        </p:txBody>
      </p:sp>
      <p:sp>
        <p:nvSpPr>
          <p:cNvPr id="3" name="Content Placeholder 2">
            <a:extLst>
              <a:ext uri="{FF2B5EF4-FFF2-40B4-BE49-F238E27FC236}">
                <a16:creationId xmlns:a16="http://schemas.microsoft.com/office/drawing/2014/main" id="{CF07EB5D-C2EE-13CB-BB78-341C70E1F9FE}"/>
              </a:ext>
            </a:extLst>
          </p:cNvPr>
          <p:cNvSpPr>
            <a:spLocks noGrp="1"/>
          </p:cNvSpPr>
          <p:nvPr>
            <p:ph idx="1"/>
          </p:nvPr>
        </p:nvSpPr>
        <p:spPr>
          <a:xfrm>
            <a:off x="838200" y="1043970"/>
            <a:ext cx="10515600" cy="3406646"/>
          </a:xfrm>
        </p:spPr>
        <p:txBody>
          <a:bodyPr>
            <a:normAutofit fontScale="92500" lnSpcReduction="20000"/>
          </a:bodyPr>
          <a:lstStyle/>
          <a:p>
            <a:pPr marL="0" indent="0">
              <a:buNone/>
            </a:pPr>
            <a:r>
              <a:rPr lang="en-US" sz="2000" dirty="0"/>
              <a:t>You can import data using .</a:t>
            </a:r>
            <a:r>
              <a:rPr lang="en-US" sz="2000" dirty="0" err="1"/>
              <a:t>npy</a:t>
            </a:r>
            <a:r>
              <a:rPr lang="en-US" sz="2000" dirty="0"/>
              <a:t> and .mat files. If band diagram or field distributions are wanted, it is very important that these parameters are defined:</a:t>
            </a:r>
          </a:p>
          <a:p>
            <a:pPr marL="0" indent="0">
              <a:buNone/>
            </a:pPr>
            <a:r>
              <a:rPr lang="en-US" sz="2000" dirty="0"/>
              <a:t>Unit cell grid, direct lattice vectors, reciprocal lattice vectors, beta vector array, key points of symmetry, names of the key points of symmetry.</a:t>
            </a:r>
          </a:p>
          <a:p>
            <a:pPr marL="0" indent="0">
              <a:buNone/>
            </a:pPr>
            <a:r>
              <a:rPr lang="en-US" sz="2000" dirty="0"/>
              <a:t>To calculate iso-frequency contour diagrams, key points of symmetry are not needed.</a:t>
            </a:r>
          </a:p>
          <a:p>
            <a:pPr marL="0" indent="0">
              <a:buNone/>
            </a:pPr>
            <a:r>
              <a:rPr lang="en-US" sz="2000" dirty="0"/>
              <a:t>It is also important that the arrays are named correctly in such a manor (Python example):</a:t>
            </a:r>
          </a:p>
          <a:p>
            <a:pPr marL="0" indent="0">
              <a:buNone/>
            </a:pPr>
            <a:r>
              <a:rPr lang="de-DE" sz="2000" dirty="0"/>
              <a:t>data = {'er':ER, 'beta':beta, 't1':t1, 't2':t2, 'T1':T1, 'T2':T2, 'KP':KP, 'KT':KT} # for bands and fields;</a:t>
            </a:r>
            <a:endParaRPr lang="en-US" sz="2000" dirty="0"/>
          </a:p>
          <a:p>
            <a:pPr marL="0" indent="0">
              <a:buNone/>
            </a:pPr>
            <a:r>
              <a:rPr lang="en-US" sz="2000" dirty="0"/>
              <a:t>data = {'</a:t>
            </a:r>
            <a:r>
              <a:rPr lang="en-US" sz="2000" dirty="0" err="1"/>
              <a:t>er':ER</a:t>
            </a:r>
            <a:r>
              <a:rPr lang="en-US" sz="2000" dirty="0"/>
              <a:t>, '</a:t>
            </a:r>
            <a:r>
              <a:rPr lang="en-US" sz="2000" dirty="0" err="1"/>
              <a:t>beta':beta</a:t>
            </a:r>
            <a:r>
              <a:rPr lang="en-US" sz="2000" dirty="0"/>
              <a:t>, 't1':t1, 't2':t2, 'T1':T1, 'T2':T2} # for contours.</a:t>
            </a:r>
          </a:p>
          <a:p>
            <a:pPr marL="0" indent="0">
              <a:buNone/>
            </a:pPr>
            <a:r>
              <a:rPr lang="en-US" sz="2000" dirty="0"/>
              <a:t>Make sure that </a:t>
            </a:r>
            <a:r>
              <a:rPr lang="en-US" sz="2000" dirty="0" err="1"/>
              <a:t>primittive</a:t>
            </a:r>
            <a:r>
              <a:rPr lang="en-US" sz="2000" dirty="0"/>
              <a:t> lattice vectors define the perimeter of the unit cell, because they are used for </a:t>
            </a:r>
            <a:r>
              <a:rPr lang="en-US" sz="2000" i="1" dirty="0" err="1"/>
              <a:t>plt.pcolor</a:t>
            </a:r>
            <a:r>
              <a:rPr lang="en-US" sz="2000" i="1" dirty="0"/>
              <a:t> </a:t>
            </a:r>
            <a:r>
              <a:rPr lang="en-US" sz="2000" dirty="0"/>
              <a:t>plot coordinates!</a:t>
            </a:r>
          </a:p>
          <a:p>
            <a:pPr marL="0" indent="0">
              <a:buNone/>
            </a:pPr>
            <a:r>
              <a:rPr lang="en-US" sz="2000" b="1" dirty="0"/>
              <a:t>‘Parameter sweep for R’ and ‘Make gif’ buttons do not work when parameters are imported!</a:t>
            </a:r>
          </a:p>
        </p:txBody>
      </p:sp>
      <p:pic>
        <p:nvPicPr>
          <p:cNvPr id="4" name="Picture 3">
            <a:extLst>
              <a:ext uri="{FF2B5EF4-FFF2-40B4-BE49-F238E27FC236}">
                <a16:creationId xmlns:a16="http://schemas.microsoft.com/office/drawing/2014/main" id="{2C416386-A89A-CD69-9718-0AB884B32043}"/>
              </a:ext>
            </a:extLst>
          </p:cNvPr>
          <p:cNvPicPr>
            <a:picLocks noChangeAspect="1"/>
          </p:cNvPicPr>
          <p:nvPr/>
        </p:nvPicPr>
        <p:blipFill>
          <a:blip r:embed="rId3"/>
          <a:stretch>
            <a:fillRect/>
          </a:stretch>
        </p:blipFill>
        <p:spPr>
          <a:xfrm>
            <a:off x="3909935" y="4708073"/>
            <a:ext cx="1234279" cy="2131672"/>
          </a:xfrm>
          <a:prstGeom prst="rect">
            <a:avLst/>
          </a:prstGeom>
        </p:spPr>
      </p:pic>
      <p:pic>
        <p:nvPicPr>
          <p:cNvPr id="10" name="Picture 9">
            <a:extLst>
              <a:ext uri="{FF2B5EF4-FFF2-40B4-BE49-F238E27FC236}">
                <a16:creationId xmlns:a16="http://schemas.microsoft.com/office/drawing/2014/main" id="{9A75F06F-432F-7AD5-BA25-EBEC85F7C0B3}"/>
              </a:ext>
            </a:extLst>
          </p:cNvPr>
          <p:cNvPicPr>
            <a:picLocks noChangeAspect="1"/>
          </p:cNvPicPr>
          <p:nvPr/>
        </p:nvPicPr>
        <p:blipFill>
          <a:blip r:embed="rId3"/>
          <a:stretch>
            <a:fillRect/>
          </a:stretch>
        </p:blipFill>
        <p:spPr>
          <a:xfrm>
            <a:off x="7009605" y="4708071"/>
            <a:ext cx="1234280" cy="2131674"/>
          </a:xfrm>
          <a:prstGeom prst="rect">
            <a:avLst/>
          </a:prstGeom>
        </p:spPr>
      </p:pic>
      <p:sp>
        <p:nvSpPr>
          <p:cNvPr id="11" name="TextBox 10">
            <a:extLst>
              <a:ext uri="{FF2B5EF4-FFF2-40B4-BE49-F238E27FC236}">
                <a16:creationId xmlns:a16="http://schemas.microsoft.com/office/drawing/2014/main" id="{5788571B-302B-7ADF-6B93-67A19ECA454B}"/>
              </a:ext>
            </a:extLst>
          </p:cNvPr>
          <p:cNvSpPr txBox="1"/>
          <p:nvPr/>
        </p:nvSpPr>
        <p:spPr>
          <a:xfrm>
            <a:off x="3099962" y="4338741"/>
            <a:ext cx="3099670" cy="369332"/>
          </a:xfrm>
          <a:prstGeom prst="rect">
            <a:avLst/>
          </a:prstGeom>
          <a:noFill/>
        </p:spPr>
        <p:txBody>
          <a:bodyPr wrap="square" rtlCol="0">
            <a:spAutoFit/>
          </a:bodyPr>
          <a:lstStyle/>
          <a:p>
            <a:pPr algn="ctr"/>
            <a:r>
              <a:rPr lang="en-US" dirty="0">
                <a:solidFill>
                  <a:schemeClr val="accent6"/>
                </a:solidFill>
              </a:rPr>
              <a:t>Correct way to define vectors</a:t>
            </a:r>
          </a:p>
        </p:txBody>
      </p:sp>
      <p:sp>
        <p:nvSpPr>
          <p:cNvPr id="12" name="TextBox 11">
            <a:extLst>
              <a:ext uri="{FF2B5EF4-FFF2-40B4-BE49-F238E27FC236}">
                <a16:creationId xmlns:a16="http://schemas.microsoft.com/office/drawing/2014/main" id="{92FDB9F6-DB51-65E1-2637-F5865A76FE68}"/>
              </a:ext>
            </a:extLst>
          </p:cNvPr>
          <p:cNvSpPr txBox="1"/>
          <p:nvPr/>
        </p:nvSpPr>
        <p:spPr>
          <a:xfrm>
            <a:off x="6848709" y="4338741"/>
            <a:ext cx="1556071" cy="369332"/>
          </a:xfrm>
          <a:prstGeom prst="rect">
            <a:avLst/>
          </a:prstGeom>
          <a:noFill/>
        </p:spPr>
        <p:txBody>
          <a:bodyPr wrap="square" rtlCol="0">
            <a:spAutoFit/>
          </a:bodyPr>
          <a:lstStyle/>
          <a:p>
            <a:r>
              <a:rPr lang="en-US" dirty="0">
                <a:solidFill>
                  <a:srgbClr val="FF0000"/>
                </a:solidFill>
              </a:rPr>
              <a:t>Incorrect way</a:t>
            </a:r>
          </a:p>
        </p:txBody>
      </p:sp>
      <p:cxnSp>
        <p:nvCxnSpPr>
          <p:cNvPr id="14" name="Straight Arrow Connector 13">
            <a:extLst>
              <a:ext uri="{FF2B5EF4-FFF2-40B4-BE49-F238E27FC236}">
                <a16:creationId xmlns:a16="http://schemas.microsoft.com/office/drawing/2014/main" id="{69272675-C192-AEF8-9DAD-40B2C90F162B}"/>
              </a:ext>
            </a:extLst>
          </p:cNvPr>
          <p:cNvCxnSpPr>
            <a:cxnSpLocks/>
            <a:stCxn id="4" idx="1"/>
            <a:endCxn id="4" idx="0"/>
          </p:cNvCxnSpPr>
          <p:nvPr/>
        </p:nvCxnSpPr>
        <p:spPr>
          <a:xfrm flipV="1">
            <a:off x="3909935" y="4708073"/>
            <a:ext cx="617140" cy="1065836"/>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19A486C6-A733-71D8-AA7B-4A1D02005533}"/>
              </a:ext>
            </a:extLst>
          </p:cNvPr>
          <p:cNvCxnSpPr>
            <a:cxnSpLocks/>
            <a:stCxn id="4" idx="1"/>
            <a:endCxn id="4" idx="2"/>
          </p:cNvCxnSpPr>
          <p:nvPr/>
        </p:nvCxnSpPr>
        <p:spPr>
          <a:xfrm>
            <a:off x="3909935" y="5773909"/>
            <a:ext cx="617140" cy="1065836"/>
          </a:xfrm>
          <a:prstGeom prst="straightConnector1">
            <a:avLst/>
          </a:prstGeom>
          <a:ln w="3810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212C89B2-A2B5-8FE1-A411-BDC08AA6F1C4}"/>
              </a:ext>
            </a:extLst>
          </p:cNvPr>
          <p:cNvCxnSpPr>
            <a:cxnSpLocks/>
            <a:stCxn id="10" idx="1"/>
            <a:endCxn id="10" idx="0"/>
          </p:cNvCxnSpPr>
          <p:nvPr/>
        </p:nvCxnSpPr>
        <p:spPr>
          <a:xfrm flipV="1">
            <a:off x="7009605" y="4708071"/>
            <a:ext cx="617140" cy="1065837"/>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67AD2029-51C6-8735-D94A-2BA4DD9F453B}"/>
              </a:ext>
            </a:extLst>
          </p:cNvPr>
          <p:cNvCxnSpPr>
            <a:cxnSpLocks/>
            <a:stCxn id="10" idx="1"/>
            <a:endCxn id="10" idx="3"/>
          </p:cNvCxnSpPr>
          <p:nvPr/>
        </p:nvCxnSpPr>
        <p:spPr>
          <a:xfrm>
            <a:off x="7009605" y="5773908"/>
            <a:ext cx="1234280" cy="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36970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A8BD3-20E8-96E6-CC4A-A424D573FE36}"/>
              </a:ext>
            </a:extLst>
          </p:cNvPr>
          <p:cNvSpPr>
            <a:spLocks noGrp="1"/>
          </p:cNvSpPr>
          <p:nvPr>
            <p:ph type="title"/>
          </p:nvPr>
        </p:nvSpPr>
        <p:spPr>
          <a:xfrm>
            <a:off x="838200" y="-265974"/>
            <a:ext cx="10515600" cy="1325563"/>
          </a:xfrm>
        </p:spPr>
        <p:txBody>
          <a:bodyPr>
            <a:normAutofit/>
          </a:bodyPr>
          <a:lstStyle/>
          <a:p>
            <a:r>
              <a:rPr lang="en-US" sz="4000" dirty="0"/>
              <a:t>Importing data: Python example</a:t>
            </a:r>
          </a:p>
        </p:txBody>
      </p:sp>
      <p:sp>
        <p:nvSpPr>
          <p:cNvPr id="3" name="Content Placeholder 2">
            <a:extLst>
              <a:ext uri="{FF2B5EF4-FFF2-40B4-BE49-F238E27FC236}">
                <a16:creationId xmlns:a16="http://schemas.microsoft.com/office/drawing/2014/main" id="{F37958D0-D1C8-B787-C6F8-5ED6D4F1D6C0}"/>
              </a:ext>
            </a:extLst>
          </p:cNvPr>
          <p:cNvSpPr>
            <a:spLocks noGrp="1"/>
          </p:cNvSpPr>
          <p:nvPr>
            <p:ph idx="1"/>
          </p:nvPr>
        </p:nvSpPr>
        <p:spPr>
          <a:xfrm>
            <a:off x="4966716" y="1014611"/>
            <a:ext cx="3076575" cy="4351338"/>
          </a:xfrm>
        </p:spPr>
        <p:txBody>
          <a:bodyPr>
            <a:noAutofit/>
          </a:bodyPr>
          <a:lstStyle/>
          <a:p>
            <a:pPr marL="514350" indent="-514350">
              <a:lnSpc>
                <a:spcPct val="100000"/>
              </a:lnSpc>
              <a:spcBef>
                <a:spcPts val="0"/>
              </a:spcBef>
              <a:buFont typeface="+mj-lt"/>
              <a:buAutoNum type="arabicPeriod"/>
            </a:pPr>
            <a:r>
              <a:rPr lang="en-US" sz="800" dirty="0"/>
              <a:t>import </a:t>
            </a:r>
            <a:r>
              <a:rPr lang="en-US" sz="800" dirty="0" err="1"/>
              <a:t>numpy</a:t>
            </a:r>
            <a:r>
              <a:rPr lang="en-US" sz="800" dirty="0"/>
              <a:t> as np</a:t>
            </a:r>
          </a:p>
          <a:p>
            <a:pPr marL="514350" indent="-514350">
              <a:lnSpc>
                <a:spcPct val="100000"/>
              </a:lnSpc>
              <a:spcBef>
                <a:spcPts val="0"/>
              </a:spcBef>
              <a:buFont typeface="+mj-lt"/>
              <a:buAutoNum type="arabicPeriod"/>
            </a:pPr>
            <a:r>
              <a:rPr lang="en-US" sz="800" dirty="0"/>
              <a:t>import </a:t>
            </a:r>
            <a:r>
              <a:rPr lang="en-US" sz="800" dirty="0" err="1"/>
              <a:t>matplotlib.pyplot</a:t>
            </a:r>
            <a:r>
              <a:rPr lang="en-US" sz="800" dirty="0"/>
              <a:t> as </a:t>
            </a:r>
            <a:r>
              <a:rPr lang="en-US" sz="800" dirty="0" err="1"/>
              <a:t>plt</a:t>
            </a:r>
            <a:endParaRPr lang="en-US" sz="800" dirty="0"/>
          </a:p>
          <a:p>
            <a:pPr marL="514350" indent="-514350">
              <a:lnSpc>
                <a:spcPct val="100000"/>
              </a:lnSpc>
              <a:spcBef>
                <a:spcPts val="0"/>
              </a:spcBef>
              <a:buFont typeface="+mj-lt"/>
              <a:buAutoNum type="arabicPeriod"/>
            </a:pPr>
            <a:endParaRPr lang="en-US" sz="800" dirty="0"/>
          </a:p>
          <a:p>
            <a:pPr marL="514350" indent="-514350">
              <a:lnSpc>
                <a:spcPct val="100000"/>
              </a:lnSpc>
              <a:spcBef>
                <a:spcPts val="0"/>
              </a:spcBef>
              <a:buFont typeface="+mj-lt"/>
              <a:buAutoNum type="arabicPeriod"/>
            </a:pPr>
            <a:r>
              <a:rPr lang="en-US" sz="800" dirty="0"/>
              <a:t>############################################</a:t>
            </a:r>
          </a:p>
          <a:p>
            <a:pPr marL="514350" indent="-514350">
              <a:lnSpc>
                <a:spcPct val="100000"/>
              </a:lnSpc>
              <a:spcBef>
                <a:spcPts val="0"/>
              </a:spcBef>
              <a:buFont typeface="+mj-lt"/>
              <a:buAutoNum type="arabicPeriod"/>
            </a:pPr>
            <a:r>
              <a:rPr lang="en-US" sz="800" dirty="0"/>
              <a:t># initialize parameters</a:t>
            </a:r>
          </a:p>
          <a:p>
            <a:pPr marL="514350" indent="-514350">
              <a:lnSpc>
                <a:spcPct val="100000"/>
              </a:lnSpc>
              <a:spcBef>
                <a:spcPts val="0"/>
              </a:spcBef>
              <a:buFont typeface="+mj-lt"/>
              <a:buAutoNum type="arabicPeriod"/>
            </a:pPr>
            <a:r>
              <a:rPr lang="en-US" sz="800" dirty="0"/>
              <a:t>er1 = 1</a:t>
            </a:r>
          </a:p>
          <a:p>
            <a:pPr marL="514350" indent="-514350">
              <a:lnSpc>
                <a:spcPct val="100000"/>
              </a:lnSpc>
              <a:spcBef>
                <a:spcPts val="0"/>
              </a:spcBef>
              <a:buFont typeface="+mj-lt"/>
              <a:buAutoNum type="arabicPeriod"/>
            </a:pPr>
            <a:r>
              <a:rPr lang="en-US" sz="800" dirty="0"/>
              <a:t>er2 = 12</a:t>
            </a:r>
          </a:p>
          <a:p>
            <a:pPr marL="514350" indent="-514350">
              <a:lnSpc>
                <a:spcPct val="100000"/>
              </a:lnSpc>
              <a:spcBef>
                <a:spcPts val="0"/>
              </a:spcBef>
              <a:buFont typeface="+mj-lt"/>
              <a:buAutoNum type="arabicPeriod"/>
            </a:pPr>
            <a:r>
              <a:rPr lang="en-US" sz="800" dirty="0"/>
              <a:t>r = 0.45</a:t>
            </a:r>
          </a:p>
          <a:p>
            <a:pPr marL="514350" indent="-514350">
              <a:lnSpc>
                <a:spcPct val="100000"/>
              </a:lnSpc>
              <a:spcBef>
                <a:spcPts val="0"/>
              </a:spcBef>
              <a:buFont typeface="+mj-lt"/>
              <a:buAutoNum type="arabicPeriod"/>
            </a:pPr>
            <a:r>
              <a:rPr lang="en-US" sz="800" dirty="0" err="1"/>
              <a:t>N_Points</a:t>
            </a:r>
            <a:r>
              <a:rPr lang="en-US" sz="800" dirty="0"/>
              <a:t> = 100</a:t>
            </a:r>
          </a:p>
          <a:p>
            <a:pPr marL="514350" indent="-514350">
              <a:lnSpc>
                <a:spcPct val="100000"/>
              </a:lnSpc>
              <a:spcBef>
                <a:spcPts val="0"/>
              </a:spcBef>
              <a:buFont typeface="+mj-lt"/>
              <a:buAutoNum type="arabicPeriod"/>
            </a:pPr>
            <a:endParaRPr lang="en-US" sz="800" dirty="0"/>
          </a:p>
          <a:p>
            <a:pPr marL="514350" indent="-514350">
              <a:lnSpc>
                <a:spcPct val="100000"/>
              </a:lnSpc>
              <a:spcBef>
                <a:spcPts val="0"/>
              </a:spcBef>
              <a:buFont typeface="+mj-lt"/>
              <a:buAutoNum type="arabicPeriod"/>
            </a:pPr>
            <a:r>
              <a:rPr lang="en-US" sz="800" dirty="0"/>
              <a:t>############################################</a:t>
            </a:r>
          </a:p>
          <a:p>
            <a:pPr marL="514350" indent="-514350">
              <a:lnSpc>
                <a:spcPct val="100000"/>
              </a:lnSpc>
              <a:spcBef>
                <a:spcPts val="0"/>
              </a:spcBef>
              <a:buFont typeface="+mj-lt"/>
              <a:buAutoNum type="arabicPeriod"/>
            </a:pPr>
            <a:endParaRPr lang="en-US" sz="800" dirty="0"/>
          </a:p>
          <a:p>
            <a:pPr marL="514350" indent="-514350">
              <a:lnSpc>
                <a:spcPct val="100000"/>
              </a:lnSpc>
              <a:spcBef>
                <a:spcPts val="0"/>
              </a:spcBef>
              <a:buFont typeface="+mj-lt"/>
              <a:buAutoNum type="arabicPeriod"/>
            </a:pPr>
            <a:r>
              <a:rPr lang="en-US" sz="800" dirty="0"/>
              <a:t>ER = </a:t>
            </a:r>
            <a:r>
              <a:rPr lang="en-US" sz="800" dirty="0" err="1"/>
              <a:t>np.zeros</a:t>
            </a:r>
            <a:r>
              <a:rPr lang="en-US" sz="800" dirty="0"/>
              <a:t>((</a:t>
            </a:r>
            <a:r>
              <a:rPr lang="en-US" sz="800" dirty="0" err="1"/>
              <a:t>len</a:t>
            </a:r>
            <a:r>
              <a:rPr lang="en-US" sz="800" dirty="0"/>
              <a:t>(x), </a:t>
            </a:r>
            <a:r>
              <a:rPr lang="en-US" sz="800" dirty="0" err="1"/>
              <a:t>len</a:t>
            </a:r>
            <a:r>
              <a:rPr lang="en-US" sz="800" dirty="0"/>
              <a:t>(y)))</a:t>
            </a:r>
          </a:p>
          <a:p>
            <a:pPr marL="514350" indent="-514350">
              <a:lnSpc>
                <a:spcPct val="100000"/>
              </a:lnSpc>
              <a:spcBef>
                <a:spcPts val="0"/>
              </a:spcBef>
              <a:buFont typeface="+mj-lt"/>
              <a:buAutoNum type="arabicPeriod"/>
            </a:pPr>
            <a:endParaRPr lang="en-US" sz="800" dirty="0"/>
          </a:p>
          <a:p>
            <a:pPr marL="514350" indent="-514350">
              <a:lnSpc>
                <a:spcPct val="100000"/>
              </a:lnSpc>
              <a:spcBef>
                <a:spcPts val="0"/>
              </a:spcBef>
              <a:buFont typeface="+mj-lt"/>
              <a:buAutoNum type="arabicPeriod"/>
            </a:pPr>
            <a:r>
              <a:rPr lang="en-US" sz="800" dirty="0"/>
              <a:t># define the shape</a:t>
            </a:r>
          </a:p>
          <a:p>
            <a:pPr marL="514350" indent="-514350">
              <a:lnSpc>
                <a:spcPct val="100000"/>
              </a:lnSpc>
              <a:spcBef>
                <a:spcPts val="0"/>
              </a:spcBef>
              <a:buFont typeface="+mj-lt"/>
              <a:buAutoNum type="arabicPeriod"/>
            </a:pPr>
            <a:r>
              <a:rPr lang="en-US" sz="800" dirty="0"/>
              <a:t>ER = ER + (X**2 + Y**2 &gt; r**2)</a:t>
            </a:r>
          </a:p>
          <a:p>
            <a:pPr marL="514350" indent="-514350">
              <a:lnSpc>
                <a:spcPct val="100000"/>
              </a:lnSpc>
              <a:spcBef>
                <a:spcPts val="0"/>
              </a:spcBef>
              <a:buFont typeface="+mj-lt"/>
              <a:buAutoNum type="arabicPeriod"/>
            </a:pPr>
            <a:r>
              <a:rPr lang="en-US" sz="800" dirty="0"/>
              <a:t>ER  = er1 + (er2 - er1) * ER</a:t>
            </a:r>
          </a:p>
          <a:p>
            <a:pPr marL="514350" indent="-514350">
              <a:lnSpc>
                <a:spcPct val="100000"/>
              </a:lnSpc>
              <a:spcBef>
                <a:spcPts val="0"/>
              </a:spcBef>
              <a:buFont typeface="+mj-lt"/>
              <a:buAutoNum type="arabicPeriod"/>
            </a:pPr>
            <a:r>
              <a:rPr lang="en-US" sz="800" dirty="0"/>
              <a:t># </a:t>
            </a:r>
            <a:r>
              <a:rPr lang="en-US" sz="800" dirty="0" err="1"/>
              <a:t>plt.pcolor</a:t>
            </a:r>
            <a:r>
              <a:rPr lang="en-US" sz="800" dirty="0"/>
              <a:t>(ER)</a:t>
            </a:r>
          </a:p>
          <a:p>
            <a:pPr marL="514350" indent="-514350">
              <a:lnSpc>
                <a:spcPct val="100000"/>
              </a:lnSpc>
              <a:spcBef>
                <a:spcPts val="0"/>
              </a:spcBef>
              <a:buFont typeface="+mj-lt"/>
              <a:buAutoNum type="arabicPeriod"/>
            </a:pPr>
            <a:r>
              <a:rPr lang="en-US" sz="800" dirty="0"/>
              <a:t>################## Contours ##################</a:t>
            </a:r>
          </a:p>
          <a:p>
            <a:pPr marL="514350" indent="-514350">
              <a:lnSpc>
                <a:spcPct val="100000"/>
              </a:lnSpc>
              <a:spcBef>
                <a:spcPts val="0"/>
              </a:spcBef>
              <a:buFont typeface="+mj-lt"/>
              <a:buAutoNum type="arabicPeriod"/>
            </a:pPr>
            <a:endParaRPr lang="en-US" sz="800" dirty="0"/>
          </a:p>
          <a:p>
            <a:pPr marL="514350" indent="-514350">
              <a:lnSpc>
                <a:spcPct val="100000"/>
              </a:lnSpc>
              <a:spcBef>
                <a:spcPts val="0"/>
              </a:spcBef>
              <a:buFont typeface="+mj-lt"/>
              <a:buAutoNum type="arabicPeriod"/>
            </a:pPr>
            <a:r>
              <a:rPr lang="en-US" sz="800" dirty="0"/>
              <a:t># define beta vectors</a:t>
            </a:r>
          </a:p>
          <a:p>
            <a:pPr marL="514350" indent="-514350">
              <a:lnSpc>
                <a:spcPct val="100000"/>
              </a:lnSpc>
              <a:spcBef>
                <a:spcPts val="0"/>
              </a:spcBef>
              <a:buFont typeface="+mj-lt"/>
              <a:buAutoNum type="arabicPeriod"/>
            </a:pPr>
            <a:r>
              <a:rPr lang="en-US" sz="800" dirty="0"/>
              <a:t>bx    = </a:t>
            </a:r>
            <a:r>
              <a:rPr lang="en-US" sz="800" dirty="0" err="1"/>
              <a:t>np.linspace</a:t>
            </a:r>
            <a:r>
              <a:rPr lang="en-US" sz="800" dirty="0"/>
              <a:t>(-</a:t>
            </a:r>
            <a:r>
              <a:rPr lang="en-US" sz="800" dirty="0" err="1"/>
              <a:t>np.pi</a:t>
            </a:r>
            <a:r>
              <a:rPr lang="en-US" sz="800" dirty="0"/>
              <a:t>,  </a:t>
            </a:r>
            <a:r>
              <a:rPr lang="en-US" sz="800" dirty="0" err="1"/>
              <a:t>np.pi</a:t>
            </a:r>
            <a:r>
              <a:rPr lang="en-US" sz="800" dirty="0"/>
              <a:t>, </a:t>
            </a:r>
            <a:r>
              <a:rPr lang="en-US" sz="800" dirty="0" err="1"/>
              <a:t>N_Points</a:t>
            </a:r>
            <a:r>
              <a:rPr lang="en-US" sz="800" dirty="0"/>
              <a:t>)</a:t>
            </a:r>
          </a:p>
          <a:p>
            <a:pPr marL="514350" indent="-514350">
              <a:lnSpc>
                <a:spcPct val="100000"/>
              </a:lnSpc>
              <a:spcBef>
                <a:spcPts val="0"/>
              </a:spcBef>
              <a:buFont typeface="+mj-lt"/>
              <a:buAutoNum type="arabicPeriod"/>
            </a:pPr>
            <a:r>
              <a:rPr lang="en-US" sz="800" dirty="0"/>
              <a:t>by    = </a:t>
            </a:r>
            <a:r>
              <a:rPr lang="en-US" sz="800" dirty="0" err="1"/>
              <a:t>np.linspace</a:t>
            </a:r>
            <a:r>
              <a:rPr lang="en-US" sz="800" dirty="0"/>
              <a:t>( </a:t>
            </a:r>
            <a:r>
              <a:rPr lang="en-US" sz="800" dirty="0" err="1"/>
              <a:t>np.pi</a:t>
            </a:r>
            <a:r>
              <a:rPr lang="en-US" sz="800" dirty="0"/>
              <a:t>, -</a:t>
            </a:r>
            <a:r>
              <a:rPr lang="en-US" sz="800" dirty="0" err="1"/>
              <a:t>np.pi</a:t>
            </a:r>
            <a:r>
              <a:rPr lang="en-US" sz="800" dirty="0"/>
              <a:t>, </a:t>
            </a:r>
            <a:r>
              <a:rPr lang="en-US" sz="800" dirty="0" err="1"/>
              <a:t>N_Points</a:t>
            </a:r>
            <a:r>
              <a:rPr lang="en-US" sz="800" dirty="0"/>
              <a:t>)</a:t>
            </a:r>
          </a:p>
          <a:p>
            <a:pPr marL="514350" indent="-514350">
              <a:lnSpc>
                <a:spcPct val="100000"/>
              </a:lnSpc>
              <a:spcBef>
                <a:spcPts val="0"/>
              </a:spcBef>
              <a:buFont typeface="+mj-lt"/>
              <a:buAutoNum type="arabicPeriod"/>
            </a:pPr>
            <a:r>
              <a:rPr lang="en-US" sz="800" dirty="0"/>
              <a:t>beta  = </a:t>
            </a:r>
            <a:r>
              <a:rPr lang="en-US" sz="800" dirty="0" err="1"/>
              <a:t>np.zeros</a:t>
            </a:r>
            <a:r>
              <a:rPr lang="en-US" sz="800" dirty="0"/>
              <a:t>((2, </a:t>
            </a:r>
            <a:r>
              <a:rPr lang="en-US" sz="800" dirty="0" err="1"/>
              <a:t>N_Points</a:t>
            </a:r>
            <a:r>
              <a:rPr lang="en-US" sz="800" dirty="0"/>
              <a:t>**2))</a:t>
            </a:r>
          </a:p>
          <a:p>
            <a:pPr marL="514350" indent="-514350">
              <a:lnSpc>
                <a:spcPct val="100000"/>
              </a:lnSpc>
              <a:spcBef>
                <a:spcPts val="0"/>
              </a:spcBef>
              <a:buFont typeface="+mj-lt"/>
              <a:buAutoNum type="arabicPeriod"/>
            </a:pPr>
            <a:endParaRPr lang="en-US" sz="800" dirty="0"/>
          </a:p>
          <a:p>
            <a:pPr marL="514350" indent="-514350">
              <a:lnSpc>
                <a:spcPct val="100000"/>
              </a:lnSpc>
              <a:spcBef>
                <a:spcPts val="0"/>
              </a:spcBef>
              <a:buFont typeface="+mj-lt"/>
              <a:buAutoNum type="arabicPeriod"/>
            </a:pPr>
            <a:r>
              <a:rPr lang="en-US" sz="800" dirty="0" err="1"/>
              <a:t>idx</a:t>
            </a:r>
            <a:r>
              <a:rPr lang="en-US" sz="800" dirty="0"/>
              <a:t> = 0</a:t>
            </a:r>
          </a:p>
          <a:p>
            <a:pPr marL="514350" indent="-514350">
              <a:lnSpc>
                <a:spcPct val="100000"/>
              </a:lnSpc>
              <a:spcBef>
                <a:spcPts val="0"/>
              </a:spcBef>
              <a:buFont typeface="+mj-lt"/>
              <a:buAutoNum type="arabicPeriod"/>
            </a:pPr>
            <a:endParaRPr lang="en-US" sz="800" dirty="0"/>
          </a:p>
          <a:p>
            <a:pPr marL="514350" indent="-514350">
              <a:lnSpc>
                <a:spcPct val="100000"/>
              </a:lnSpc>
              <a:spcBef>
                <a:spcPts val="0"/>
              </a:spcBef>
              <a:buFont typeface="+mj-lt"/>
              <a:buAutoNum type="arabicPeriod"/>
            </a:pPr>
            <a:r>
              <a:rPr lang="en-US" sz="800" dirty="0"/>
              <a:t>for </a:t>
            </a:r>
            <a:r>
              <a:rPr lang="en-US" sz="800" dirty="0" err="1"/>
              <a:t>nx</a:t>
            </a:r>
            <a:r>
              <a:rPr lang="en-US" sz="800" dirty="0"/>
              <a:t> in range(0, </a:t>
            </a:r>
            <a:r>
              <a:rPr lang="en-US" sz="800" dirty="0" err="1"/>
              <a:t>N_Points</a:t>
            </a:r>
            <a:r>
              <a:rPr lang="en-US" sz="800" dirty="0"/>
              <a:t>):</a:t>
            </a:r>
          </a:p>
          <a:p>
            <a:pPr marL="514350" indent="-514350">
              <a:lnSpc>
                <a:spcPct val="100000"/>
              </a:lnSpc>
              <a:spcBef>
                <a:spcPts val="0"/>
              </a:spcBef>
              <a:buFont typeface="+mj-lt"/>
              <a:buAutoNum type="arabicPeriod"/>
            </a:pPr>
            <a:r>
              <a:rPr lang="en-US" sz="800" dirty="0"/>
              <a:t>    for </a:t>
            </a:r>
            <a:r>
              <a:rPr lang="en-US" sz="800" dirty="0" err="1"/>
              <a:t>ny</a:t>
            </a:r>
            <a:r>
              <a:rPr lang="en-US" sz="800" dirty="0"/>
              <a:t> in range(0, </a:t>
            </a:r>
            <a:r>
              <a:rPr lang="en-US" sz="800" dirty="0" err="1"/>
              <a:t>N_Points</a:t>
            </a:r>
            <a:r>
              <a:rPr lang="en-US" sz="800" dirty="0"/>
              <a:t>):</a:t>
            </a:r>
          </a:p>
          <a:p>
            <a:pPr marL="514350" indent="-514350">
              <a:lnSpc>
                <a:spcPct val="100000"/>
              </a:lnSpc>
              <a:spcBef>
                <a:spcPts val="0"/>
              </a:spcBef>
              <a:buFont typeface="+mj-lt"/>
              <a:buAutoNum type="arabicPeriod"/>
            </a:pPr>
            <a:r>
              <a:rPr lang="en-US" sz="800" dirty="0"/>
              <a:t>        beta[:,</a:t>
            </a:r>
            <a:r>
              <a:rPr lang="en-US" sz="800" dirty="0" err="1"/>
              <a:t>idx</a:t>
            </a:r>
            <a:r>
              <a:rPr lang="en-US" sz="800" dirty="0"/>
              <a:t>] = </a:t>
            </a:r>
            <a:r>
              <a:rPr lang="en-US" sz="800" dirty="0" err="1"/>
              <a:t>np.array</a:t>
            </a:r>
            <a:r>
              <a:rPr lang="en-US" sz="800" dirty="0"/>
              <a:t>(([bx[</a:t>
            </a:r>
            <a:r>
              <a:rPr lang="en-US" sz="800" dirty="0" err="1"/>
              <a:t>nx</a:t>
            </a:r>
            <a:r>
              <a:rPr lang="en-US" sz="800" dirty="0"/>
              <a:t>], by[</a:t>
            </a:r>
            <a:r>
              <a:rPr lang="en-US" sz="800" dirty="0" err="1"/>
              <a:t>ny</a:t>
            </a:r>
            <a:r>
              <a:rPr lang="en-US" sz="800" dirty="0"/>
              <a:t>]]))</a:t>
            </a:r>
          </a:p>
          <a:p>
            <a:pPr marL="514350" indent="-514350">
              <a:lnSpc>
                <a:spcPct val="100000"/>
              </a:lnSpc>
              <a:spcBef>
                <a:spcPts val="0"/>
              </a:spcBef>
              <a:buFont typeface="+mj-lt"/>
              <a:buAutoNum type="arabicPeriod"/>
            </a:pPr>
            <a:r>
              <a:rPr lang="en-US" sz="800" dirty="0"/>
              <a:t>        </a:t>
            </a:r>
            <a:r>
              <a:rPr lang="en-US" sz="800" dirty="0" err="1"/>
              <a:t>idx</a:t>
            </a:r>
            <a:r>
              <a:rPr lang="en-US" sz="800" dirty="0"/>
              <a:t> = </a:t>
            </a:r>
            <a:r>
              <a:rPr lang="en-US" sz="800" dirty="0" err="1"/>
              <a:t>idx</a:t>
            </a:r>
            <a:r>
              <a:rPr lang="en-US" sz="800" dirty="0"/>
              <a:t> + 1</a:t>
            </a:r>
          </a:p>
          <a:p>
            <a:pPr marL="514350" indent="-514350">
              <a:lnSpc>
                <a:spcPct val="100000"/>
              </a:lnSpc>
              <a:spcBef>
                <a:spcPts val="0"/>
              </a:spcBef>
              <a:buFont typeface="+mj-lt"/>
              <a:buAutoNum type="arabicPeriod"/>
            </a:pPr>
            <a:r>
              <a:rPr lang="en-US" sz="800" dirty="0"/>
              <a:t>        </a:t>
            </a:r>
          </a:p>
          <a:p>
            <a:pPr marL="514350" indent="-514350">
              <a:lnSpc>
                <a:spcPct val="100000"/>
              </a:lnSpc>
              <a:spcBef>
                <a:spcPts val="0"/>
              </a:spcBef>
              <a:buFont typeface="+mj-lt"/>
              <a:buAutoNum type="arabicPeriod"/>
            </a:pPr>
            <a:r>
              <a:rPr lang="en-US" sz="800" dirty="0"/>
              <a:t># define direct lattice vectors</a:t>
            </a:r>
          </a:p>
          <a:p>
            <a:pPr marL="514350" indent="-514350">
              <a:lnSpc>
                <a:spcPct val="100000"/>
              </a:lnSpc>
              <a:spcBef>
                <a:spcPts val="0"/>
              </a:spcBef>
              <a:buFont typeface="+mj-lt"/>
              <a:buAutoNum type="arabicPeriod"/>
            </a:pPr>
            <a:r>
              <a:rPr lang="en-US" sz="800" dirty="0"/>
              <a:t>t1    = </a:t>
            </a:r>
            <a:r>
              <a:rPr lang="en-US" sz="800" dirty="0" err="1"/>
              <a:t>np.array</a:t>
            </a:r>
            <a:r>
              <a:rPr lang="en-US" sz="800" dirty="0"/>
              <a:t>([[1],[0]])</a:t>
            </a:r>
          </a:p>
          <a:p>
            <a:pPr marL="514350" indent="-514350">
              <a:lnSpc>
                <a:spcPct val="100000"/>
              </a:lnSpc>
              <a:spcBef>
                <a:spcPts val="0"/>
              </a:spcBef>
              <a:buFont typeface="+mj-lt"/>
              <a:buAutoNum type="arabicPeriod"/>
            </a:pPr>
            <a:r>
              <a:rPr lang="en-US" sz="800" dirty="0"/>
              <a:t>t2    = </a:t>
            </a:r>
            <a:r>
              <a:rPr lang="en-US" sz="800" dirty="0" err="1"/>
              <a:t>np.array</a:t>
            </a:r>
            <a:r>
              <a:rPr lang="en-US" sz="800" dirty="0"/>
              <a:t>([[0],[1]])</a:t>
            </a:r>
          </a:p>
          <a:p>
            <a:pPr marL="514350" indent="-514350">
              <a:lnSpc>
                <a:spcPct val="100000"/>
              </a:lnSpc>
              <a:spcBef>
                <a:spcPts val="0"/>
              </a:spcBef>
              <a:buFont typeface="+mj-lt"/>
              <a:buAutoNum type="arabicPeriod"/>
            </a:pPr>
            <a:endParaRPr lang="en-US" sz="800" dirty="0"/>
          </a:p>
          <a:p>
            <a:pPr marL="514350" indent="-514350">
              <a:lnSpc>
                <a:spcPct val="100000"/>
              </a:lnSpc>
              <a:spcBef>
                <a:spcPts val="0"/>
              </a:spcBef>
              <a:buFont typeface="+mj-lt"/>
              <a:buAutoNum type="arabicPeriod"/>
            </a:pPr>
            <a:r>
              <a:rPr lang="en-US" sz="800" dirty="0"/>
              <a:t># define reciprocal lattice vectors</a:t>
            </a:r>
          </a:p>
          <a:p>
            <a:pPr marL="514350" indent="-514350">
              <a:lnSpc>
                <a:spcPct val="100000"/>
              </a:lnSpc>
              <a:spcBef>
                <a:spcPts val="0"/>
              </a:spcBef>
              <a:buFont typeface="+mj-lt"/>
              <a:buAutoNum type="arabicPeriod"/>
            </a:pPr>
            <a:r>
              <a:rPr lang="en-US" sz="800" dirty="0"/>
              <a:t>T1    = 2*</a:t>
            </a:r>
            <a:r>
              <a:rPr lang="en-US" sz="800" dirty="0" err="1"/>
              <a:t>np.pi</a:t>
            </a:r>
            <a:r>
              <a:rPr lang="en-US" sz="800" dirty="0"/>
              <a:t> * </a:t>
            </a:r>
            <a:r>
              <a:rPr lang="en-US" sz="800" dirty="0" err="1"/>
              <a:t>np.array</a:t>
            </a:r>
            <a:r>
              <a:rPr lang="en-US" sz="800" dirty="0"/>
              <a:t>([[1],[0]])</a:t>
            </a:r>
          </a:p>
          <a:p>
            <a:pPr marL="514350" indent="-514350">
              <a:lnSpc>
                <a:spcPct val="100000"/>
              </a:lnSpc>
              <a:spcBef>
                <a:spcPts val="0"/>
              </a:spcBef>
              <a:buFont typeface="+mj-lt"/>
              <a:buAutoNum type="arabicPeriod"/>
            </a:pPr>
            <a:r>
              <a:rPr lang="en-US" sz="800" dirty="0"/>
              <a:t>T2    = 2*</a:t>
            </a:r>
            <a:r>
              <a:rPr lang="en-US" sz="800" dirty="0" err="1"/>
              <a:t>np.pi</a:t>
            </a:r>
            <a:r>
              <a:rPr lang="en-US" sz="800" dirty="0"/>
              <a:t> * </a:t>
            </a:r>
            <a:r>
              <a:rPr lang="en-US" sz="800" dirty="0" err="1"/>
              <a:t>np.array</a:t>
            </a:r>
            <a:r>
              <a:rPr lang="en-US" sz="800" dirty="0"/>
              <a:t>([[0],[1]])</a:t>
            </a:r>
          </a:p>
          <a:p>
            <a:pPr marL="514350" indent="-514350">
              <a:lnSpc>
                <a:spcPct val="100000"/>
              </a:lnSpc>
              <a:spcBef>
                <a:spcPts val="0"/>
              </a:spcBef>
              <a:buFont typeface="+mj-lt"/>
              <a:buAutoNum type="arabicPeriod"/>
            </a:pPr>
            <a:endParaRPr lang="en-US" sz="800" dirty="0"/>
          </a:p>
          <a:p>
            <a:pPr marL="514350" indent="-514350">
              <a:lnSpc>
                <a:spcPct val="100000"/>
              </a:lnSpc>
              <a:spcBef>
                <a:spcPts val="0"/>
              </a:spcBef>
              <a:buFont typeface="+mj-lt"/>
              <a:buAutoNum type="arabicPeriod"/>
            </a:pPr>
            <a:r>
              <a:rPr lang="en-US" sz="800" dirty="0"/>
              <a:t>data = {'</a:t>
            </a:r>
            <a:r>
              <a:rPr lang="en-US" sz="800" dirty="0" err="1"/>
              <a:t>er':ER</a:t>
            </a:r>
            <a:r>
              <a:rPr lang="en-US" sz="800" dirty="0"/>
              <a:t>, '</a:t>
            </a:r>
            <a:r>
              <a:rPr lang="en-US" sz="800" dirty="0" err="1"/>
              <a:t>beta':beta</a:t>
            </a:r>
            <a:r>
              <a:rPr lang="en-US" sz="800" dirty="0"/>
              <a:t>, 't1':t1, 't2':t2, 'T1':T1, 'T2':T2}</a:t>
            </a:r>
          </a:p>
          <a:p>
            <a:pPr marL="514350" indent="-514350">
              <a:lnSpc>
                <a:spcPct val="100000"/>
              </a:lnSpc>
              <a:spcBef>
                <a:spcPts val="0"/>
              </a:spcBef>
              <a:buFont typeface="+mj-lt"/>
              <a:buAutoNum type="arabicPeriod"/>
            </a:pPr>
            <a:r>
              <a:rPr lang="en-US" sz="800" dirty="0" err="1"/>
              <a:t>np.save</a:t>
            </a:r>
            <a:r>
              <a:rPr lang="en-US" sz="800" dirty="0"/>
              <a:t>('</a:t>
            </a:r>
            <a:r>
              <a:rPr lang="en-US" sz="800" dirty="0" err="1"/>
              <a:t>import_sample.npy</a:t>
            </a:r>
            <a:r>
              <a:rPr lang="en-US" sz="800" dirty="0"/>
              <a:t>', data)</a:t>
            </a:r>
          </a:p>
        </p:txBody>
      </p:sp>
      <p:sp>
        <p:nvSpPr>
          <p:cNvPr id="4" name="TextBox 3">
            <a:extLst>
              <a:ext uri="{FF2B5EF4-FFF2-40B4-BE49-F238E27FC236}">
                <a16:creationId xmlns:a16="http://schemas.microsoft.com/office/drawing/2014/main" id="{90A774A9-98DF-277A-2E58-19C8C670001E}"/>
              </a:ext>
            </a:extLst>
          </p:cNvPr>
          <p:cNvSpPr txBox="1"/>
          <p:nvPr/>
        </p:nvSpPr>
        <p:spPr>
          <a:xfrm>
            <a:off x="643318" y="1102578"/>
            <a:ext cx="4114800" cy="5755422"/>
          </a:xfrm>
          <a:prstGeom prst="rect">
            <a:avLst/>
          </a:prstGeom>
          <a:noFill/>
        </p:spPr>
        <p:txBody>
          <a:bodyPr wrap="square" rtlCol="0">
            <a:spAutoFit/>
          </a:bodyPr>
          <a:lstStyle/>
          <a:p>
            <a:pPr marL="228600" indent="-228600">
              <a:buFont typeface="+mj-lt"/>
              <a:buAutoNum type="arabicPeriod"/>
            </a:pPr>
            <a:r>
              <a:rPr lang="en-US" sz="800" dirty="0"/>
              <a:t>import </a:t>
            </a:r>
            <a:r>
              <a:rPr lang="en-US" sz="800" dirty="0" err="1"/>
              <a:t>numpy</a:t>
            </a:r>
            <a:r>
              <a:rPr lang="en-US" sz="800" dirty="0"/>
              <a:t> as np</a:t>
            </a:r>
          </a:p>
          <a:p>
            <a:pPr marL="228600" indent="-228600">
              <a:buFont typeface="+mj-lt"/>
              <a:buAutoNum type="arabicPeriod"/>
            </a:pPr>
            <a:r>
              <a:rPr lang="en-US" sz="800" dirty="0"/>
              <a:t>import </a:t>
            </a:r>
            <a:r>
              <a:rPr lang="en-US" sz="800" dirty="0" err="1"/>
              <a:t>matplotlib.pyplot</a:t>
            </a:r>
            <a:r>
              <a:rPr lang="en-US" sz="800" dirty="0"/>
              <a:t> as </a:t>
            </a:r>
            <a:r>
              <a:rPr lang="en-US" sz="800" dirty="0" err="1"/>
              <a:t>plt</a:t>
            </a:r>
            <a:endParaRPr lang="en-US" sz="800" dirty="0"/>
          </a:p>
          <a:p>
            <a:pPr marL="228600" indent="-228600">
              <a:buFont typeface="+mj-lt"/>
              <a:buAutoNum type="arabicPeriod"/>
            </a:pPr>
            <a:endParaRPr lang="en-US" sz="800" dirty="0"/>
          </a:p>
          <a:p>
            <a:pPr marL="228600" indent="-228600">
              <a:buFont typeface="+mj-lt"/>
              <a:buAutoNum type="arabicPeriod"/>
            </a:pPr>
            <a:r>
              <a:rPr lang="en-US" sz="800" dirty="0"/>
              <a:t>##############################################</a:t>
            </a:r>
          </a:p>
          <a:p>
            <a:pPr marL="228600" indent="-228600">
              <a:buFont typeface="+mj-lt"/>
              <a:buAutoNum type="arabicPeriod"/>
            </a:pPr>
            <a:r>
              <a:rPr lang="en-US" sz="800" dirty="0"/>
              <a:t># initialize parameters</a:t>
            </a:r>
          </a:p>
          <a:p>
            <a:pPr marL="228600" indent="-228600">
              <a:buFont typeface="+mj-lt"/>
              <a:buAutoNum type="arabicPeriod"/>
            </a:pPr>
            <a:r>
              <a:rPr lang="en-US" sz="800" dirty="0"/>
              <a:t>er1 = 1</a:t>
            </a:r>
          </a:p>
          <a:p>
            <a:pPr marL="228600" indent="-228600">
              <a:buFont typeface="+mj-lt"/>
              <a:buAutoNum type="arabicPeriod"/>
            </a:pPr>
            <a:r>
              <a:rPr lang="en-US" sz="800" dirty="0"/>
              <a:t>er2 = 12</a:t>
            </a:r>
          </a:p>
          <a:p>
            <a:pPr marL="228600" indent="-228600">
              <a:buFont typeface="+mj-lt"/>
              <a:buAutoNum type="arabicPeriod"/>
            </a:pPr>
            <a:r>
              <a:rPr lang="en-US" sz="800" dirty="0"/>
              <a:t>r = 0.45</a:t>
            </a:r>
          </a:p>
          <a:p>
            <a:pPr marL="228600" indent="-228600">
              <a:buFont typeface="+mj-lt"/>
              <a:buAutoNum type="arabicPeriod"/>
            </a:pPr>
            <a:r>
              <a:rPr lang="en-US" sz="800" dirty="0" err="1"/>
              <a:t>N_Points</a:t>
            </a:r>
            <a:r>
              <a:rPr lang="en-US" sz="800" dirty="0"/>
              <a:t> = 100</a:t>
            </a:r>
          </a:p>
          <a:p>
            <a:pPr marL="228600" indent="-228600">
              <a:buFont typeface="+mj-lt"/>
              <a:buAutoNum type="arabicPeriod"/>
            </a:pPr>
            <a:endParaRPr lang="en-US" sz="800" dirty="0"/>
          </a:p>
          <a:p>
            <a:pPr marL="228600" indent="-228600">
              <a:buFont typeface="+mj-lt"/>
              <a:buAutoNum type="arabicPeriod"/>
            </a:pPr>
            <a:r>
              <a:rPr lang="en-US" sz="800" dirty="0"/>
              <a:t>x = </a:t>
            </a:r>
            <a:r>
              <a:rPr lang="en-US" sz="800" dirty="0" err="1"/>
              <a:t>np.linspace</a:t>
            </a:r>
            <a:r>
              <a:rPr lang="en-US" sz="800" dirty="0"/>
              <a:t>(-0.5, 0.5, 1024)</a:t>
            </a:r>
          </a:p>
          <a:p>
            <a:pPr marL="228600" indent="-228600">
              <a:buFont typeface="+mj-lt"/>
              <a:buAutoNum type="arabicPeriod"/>
            </a:pPr>
            <a:r>
              <a:rPr lang="en-US" sz="800" dirty="0"/>
              <a:t>y = </a:t>
            </a:r>
            <a:r>
              <a:rPr lang="en-US" sz="800" dirty="0" err="1"/>
              <a:t>np.linspace</a:t>
            </a:r>
            <a:r>
              <a:rPr lang="en-US" sz="800" dirty="0"/>
              <a:t>(-0.5, 0.5, 1024)</a:t>
            </a:r>
          </a:p>
          <a:p>
            <a:pPr marL="228600" indent="-228600">
              <a:buFont typeface="+mj-lt"/>
              <a:buAutoNum type="arabicPeriod"/>
            </a:pPr>
            <a:r>
              <a:rPr lang="en-US" sz="800" dirty="0"/>
              <a:t>X,Y = </a:t>
            </a:r>
            <a:r>
              <a:rPr lang="en-US" sz="800" dirty="0" err="1"/>
              <a:t>np.meshgrid</a:t>
            </a:r>
            <a:r>
              <a:rPr lang="en-US" sz="800" dirty="0"/>
              <a:t>(x, y)</a:t>
            </a:r>
          </a:p>
          <a:p>
            <a:pPr marL="228600" indent="-228600">
              <a:buFont typeface="+mj-lt"/>
              <a:buAutoNum type="arabicPeriod"/>
            </a:pPr>
            <a:r>
              <a:rPr lang="en-US" sz="800" dirty="0"/>
              <a:t>###############################################</a:t>
            </a:r>
          </a:p>
          <a:p>
            <a:pPr marL="228600" indent="-228600">
              <a:buFont typeface="+mj-lt"/>
              <a:buAutoNum type="arabicPeriod"/>
            </a:pPr>
            <a:endParaRPr lang="en-US" sz="800" dirty="0"/>
          </a:p>
          <a:p>
            <a:pPr marL="228600" indent="-228600">
              <a:buFont typeface="+mj-lt"/>
              <a:buAutoNum type="arabicPeriod"/>
            </a:pPr>
            <a:r>
              <a:rPr lang="en-US" sz="800" dirty="0"/>
              <a:t>ER = </a:t>
            </a:r>
            <a:r>
              <a:rPr lang="en-US" sz="800" dirty="0" err="1"/>
              <a:t>np.zeros</a:t>
            </a:r>
            <a:r>
              <a:rPr lang="en-US" sz="800" dirty="0"/>
              <a:t>((</a:t>
            </a:r>
            <a:r>
              <a:rPr lang="en-US" sz="800" dirty="0" err="1"/>
              <a:t>len</a:t>
            </a:r>
            <a:r>
              <a:rPr lang="en-US" sz="800" dirty="0"/>
              <a:t>(x), </a:t>
            </a:r>
            <a:r>
              <a:rPr lang="en-US" sz="800" dirty="0" err="1"/>
              <a:t>len</a:t>
            </a:r>
            <a:r>
              <a:rPr lang="en-US" sz="800" dirty="0"/>
              <a:t>(y)))</a:t>
            </a:r>
          </a:p>
          <a:p>
            <a:pPr marL="228600" indent="-228600">
              <a:buFont typeface="+mj-lt"/>
              <a:buAutoNum type="arabicPeriod"/>
            </a:pPr>
            <a:endParaRPr lang="en-US" sz="800" dirty="0"/>
          </a:p>
          <a:p>
            <a:pPr marL="228600" indent="-228600">
              <a:buFont typeface="+mj-lt"/>
              <a:buAutoNum type="arabicPeriod"/>
            </a:pPr>
            <a:r>
              <a:rPr lang="en-US" sz="800" dirty="0"/>
              <a:t># define the shape</a:t>
            </a:r>
          </a:p>
          <a:p>
            <a:pPr marL="228600" indent="-228600">
              <a:buFont typeface="+mj-lt"/>
              <a:buAutoNum type="arabicPeriod"/>
            </a:pPr>
            <a:r>
              <a:rPr lang="en-US" sz="800" dirty="0"/>
              <a:t>ER = ER + (X**2 + Y**2 &gt; r**2)</a:t>
            </a:r>
          </a:p>
          <a:p>
            <a:pPr marL="228600" indent="-228600">
              <a:buFont typeface="+mj-lt"/>
              <a:buAutoNum type="arabicPeriod"/>
            </a:pPr>
            <a:r>
              <a:rPr lang="en-US" sz="800" dirty="0"/>
              <a:t>ER  = er1 + (er2 - er1) * ER</a:t>
            </a:r>
          </a:p>
          <a:p>
            <a:pPr marL="228600" indent="-228600">
              <a:buFont typeface="+mj-lt"/>
              <a:buAutoNum type="arabicPeriod"/>
            </a:pPr>
            <a:r>
              <a:rPr lang="en-US" sz="800" dirty="0"/>
              <a:t># </a:t>
            </a:r>
            <a:r>
              <a:rPr lang="en-US" sz="800" dirty="0" err="1"/>
              <a:t>plt.pcolor</a:t>
            </a:r>
            <a:r>
              <a:rPr lang="en-US" sz="800" dirty="0"/>
              <a:t>(ER)</a:t>
            </a:r>
          </a:p>
          <a:p>
            <a:pPr marL="228600" indent="-228600">
              <a:buFont typeface="+mj-lt"/>
              <a:buAutoNum type="arabicPeriod"/>
            </a:pPr>
            <a:r>
              <a:rPr lang="en-US" sz="800" dirty="0"/>
              <a:t>################## Bands #####################</a:t>
            </a:r>
          </a:p>
          <a:p>
            <a:pPr marL="228600" indent="-228600">
              <a:buFont typeface="+mj-lt"/>
              <a:buAutoNum type="arabicPeriod"/>
            </a:pPr>
            <a:endParaRPr lang="en-US" sz="800" dirty="0"/>
          </a:p>
          <a:p>
            <a:pPr marL="228600" indent="-228600">
              <a:buFont typeface="+mj-lt"/>
              <a:buAutoNum type="arabicPeriod"/>
            </a:pPr>
            <a:r>
              <a:rPr lang="en-US" sz="800" dirty="0"/>
              <a:t># define beta vectors</a:t>
            </a:r>
          </a:p>
          <a:p>
            <a:pPr marL="228600" indent="-228600">
              <a:buFont typeface="+mj-lt"/>
              <a:buAutoNum type="arabicPeriod"/>
            </a:pPr>
            <a:r>
              <a:rPr lang="en-US" sz="800" dirty="0"/>
              <a:t>beta = </a:t>
            </a:r>
            <a:r>
              <a:rPr lang="en-US" sz="800" dirty="0" err="1"/>
              <a:t>np.zeros</a:t>
            </a:r>
            <a:r>
              <a:rPr lang="en-US" sz="800" dirty="0"/>
              <a:t>((2, </a:t>
            </a:r>
            <a:r>
              <a:rPr lang="en-US" sz="800" dirty="0" err="1"/>
              <a:t>N_Points</a:t>
            </a:r>
            <a:r>
              <a:rPr lang="en-US" sz="800" dirty="0"/>
              <a:t>))</a:t>
            </a:r>
          </a:p>
          <a:p>
            <a:pPr marL="228600" indent="-228600">
              <a:buFont typeface="+mj-lt"/>
              <a:buAutoNum type="arabicPeriod"/>
            </a:pPr>
            <a:r>
              <a:rPr lang="en-US" sz="800" dirty="0"/>
              <a:t>beta[0, 0:29] = </a:t>
            </a:r>
            <a:r>
              <a:rPr lang="en-US" sz="800" dirty="0" err="1"/>
              <a:t>np.linspace</a:t>
            </a:r>
            <a:r>
              <a:rPr lang="en-US" sz="800" dirty="0"/>
              <a:t>(0, </a:t>
            </a:r>
            <a:r>
              <a:rPr lang="en-US" sz="800" dirty="0" err="1"/>
              <a:t>np.pi</a:t>
            </a:r>
            <a:r>
              <a:rPr lang="en-US" sz="800" dirty="0"/>
              <a:t>, 29); beta[0, 29:59] = </a:t>
            </a:r>
            <a:r>
              <a:rPr lang="en-US" sz="800" dirty="0" err="1"/>
              <a:t>np.pi</a:t>
            </a:r>
            <a:r>
              <a:rPr lang="en-US" sz="800" dirty="0"/>
              <a:t>;                     beta[0, 59:100] = </a:t>
            </a:r>
            <a:r>
              <a:rPr lang="en-US" sz="800" dirty="0" err="1"/>
              <a:t>np.linspace</a:t>
            </a:r>
            <a:r>
              <a:rPr lang="en-US" sz="800" dirty="0"/>
              <a:t>(</a:t>
            </a:r>
            <a:r>
              <a:rPr lang="en-US" sz="800" dirty="0" err="1"/>
              <a:t>np.pi</a:t>
            </a:r>
            <a:r>
              <a:rPr lang="en-US" sz="800" dirty="0"/>
              <a:t>, 0, 41)</a:t>
            </a:r>
          </a:p>
          <a:p>
            <a:pPr marL="228600" indent="-228600">
              <a:buFont typeface="+mj-lt"/>
              <a:buAutoNum type="arabicPeriod"/>
            </a:pPr>
            <a:r>
              <a:rPr lang="en-US" sz="800" dirty="0"/>
              <a:t>beta[1, 0:29] = 0;                         beta[1, 29:59] = </a:t>
            </a:r>
            <a:r>
              <a:rPr lang="en-US" sz="800" dirty="0" err="1"/>
              <a:t>np.linspace</a:t>
            </a:r>
            <a:r>
              <a:rPr lang="en-US" sz="800" dirty="0"/>
              <a:t>(0, </a:t>
            </a:r>
            <a:r>
              <a:rPr lang="en-US" sz="800" dirty="0" err="1"/>
              <a:t>np.pi</a:t>
            </a:r>
            <a:r>
              <a:rPr lang="en-US" sz="800" dirty="0"/>
              <a:t>, 30); beta[1, 59:100] = </a:t>
            </a:r>
            <a:r>
              <a:rPr lang="en-US" sz="800" dirty="0" err="1"/>
              <a:t>np.linspace</a:t>
            </a:r>
            <a:r>
              <a:rPr lang="en-US" sz="800" dirty="0"/>
              <a:t>(</a:t>
            </a:r>
            <a:r>
              <a:rPr lang="en-US" sz="800" dirty="0" err="1"/>
              <a:t>np.pi</a:t>
            </a:r>
            <a:r>
              <a:rPr lang="en-US" sz="800" dirty="0"/>
              <a:t>, 0, 41)</a:t>
            </a:r>
          </a:p>
          <a:p>
            <a:pPr marL="228600" indent="-228600">
              <a:buFont typeface="+mj-lt"/>
              <a:buAutoNum type="arabicPeriod"/>
            </a:pPr>
            <a:endParaRPr lang="en-US" sz="800" dirty="0"/>
          </a:p>
          <a:p>
            <a:pPr marL="228600" indent="-228600">
              <a:buFont typeface="+mj-lt"/>
              <a:buAutoNum type="arabicPeriod"/>
            </a:pPr>
            <a:r>
              <a:rPr lang="en-US" sz="800" dirty="0"/>
              <a:t># define names of key points of symmetry</a:t>
            </a:r>
          </a:p>
          <a:p>
            <a:pPr marL="228600" indent="-228600">
              <a:buFont typeface="+mj-lt"/>
              <a:buAutoNum type="arabicPeriod"/>
            </a:pPr>
            <a:r>
              <a:rPr lang="en-US" sz="800" dirty="0"/>
              <a:t>KP = ['$\Gamma$', '$X$', '$M$', '$\Gamma$']</a:t>
            </a:r>
          </a:p>
          <a:p>
            <a:pPr marL="228600" indent="-228600">
              <a:buFont typeface="+mj-lt"/>
              <a:buAutoNum type="arabicPeriod"/>
            </a:pPr>
            <a:endParaRPr lang="en-US" sz="800" dirty="0"/>
          </a:p>
          <a:p>
            <a:pPr marL="228600" indent="-228600">
              <a:buFont typeface="+mj-lt"/>
              <a:buAutoNum type="arabicPeriod"/>
            </a:pPr>
            <a:r>
              <a:rPr lang="en-US" sz="800" dirty="0"/>
              <a:t># define key points of symmetry</a:t>
            </a:r>
          </a:p>
          <a:p>
            <a:pPr marL="228600" indent="-228600">
              <a:buFont typeface="+mj-lt"/>
              <a:buAutoNum type="arabicPeriod"/>
            </a:pPr>
            <a:r>
              <a:rPr lang="en-US" sz="800" dirty="0"/>
              <a:t>KT = [0, 29, 58, 99]</a:t>
            </a:r>
          </a:p>
          <a:p>
            <a:pPr marL="228600" indent="-228600">
              <a:buFont typeface="+mj-lt"/>
              <a:buAutoNum type="arabicPeriod"/>
            </a:pPr>
            <a:endParaRPr lang="en-US" sz="800" dirty="0"/>
          </a:p>
          <a:p>
            <a:pPr marL="228600" indent="-228600">
              <a:buFont typeface="+mj-lt"/>
              <a:buAutoNum type="arabicPeriod"/>
            </a:pPr>
            <a:r>
              <a:rPr lang="en-US" sz="800" dirty="0"/>
              <a:t># define direct lattice vectors</a:t>
            </a:r>
          </a:p>
          <a:p>
            <a:pPr marL="228600" indent="-228600">
              <a:buFont typeface="+mj-lt"/>
              <a:buAutoNum type="arabicPeriod"/>
            </a:pPr>
            <a:r>
              <a:rPr lang="en-US" sz="800" dirty="0"/>
              <a:t>t1    = </a:t>
            </a:r>
            <a:r>
              <a:rPr lang="en-US" sz="800" dirty="0" err="1"/>
              <a:t>np.array</a:t>
            </a:r>
            <a:r>
              <a:rPr lang="en-US" sz="800" dirty="0"/>
              <a:t>([[1],[0]])</a:t>
            </a:r>
          </a:p>
          <a:p>
            <a:pPr marL="228600" indent="-228600">
              <a:buFont typeface="+mj-lt"/>
              <a:buAutoNum type="arabicPeriod"/>
            </a:pPr>
            <a:r>
              <a:rPr lang="en-US" sz="800" dirty="0"/>
              <a:t>t2    = </a:t>
            </a:r>
            <a:r>
              <a:rPr lang="en-US" sz="800" dirty="0" err="1"/>
              <a:t>np.array</a:t>
            </a:r>
            <a:r>
              <a:rPr lang="en-US" sz="800" dirty="0"/>
              <a:t>([[0],[1]])</a:t>
            </a:r>
          </a:p>
          <a:p>
            <a:pPr marL="228600" indent="-228600">
              <a:buFont typeface="+mj-lt"/>
              <a:buAutoNum type="arabicPeriod"/>
            </a:pPr>
            <a:endParaRPr lang="en-US" sz="800" dirty="0"/>
          </a:p>
          <a:p>
            <a:pPr marL="228600" indent="-228600">
              <a:buFont typeface="+mj-lt"/>
              <a:buAutoNum type="arabicPeriod"/>
            </a:pPr>
            <a:r>
              <a:rPr lang="en-US" sz="800" dirty="0"/>
              <a:t># define reciprocal lattice vectors</a:t>
            </a:r>
          </a:p>
          <a:p>
            <a:pPr marL="228600" indent="-228600">
              <a:buFont typeface="+mj-lt"/>
              <a:buAutoNum type="arabicPeriod"/>
            </a:pPr>
            <a:r>
              <a:rPr lang="en-US" sz="800" dirty="0"/>
              <a:t>T1    = 2*</a:t>
            </a:r>
            <a:r>
              <a:rPr lang="en-US" sz="800" dirty="0" err="1"/>
              <a:t>np.pi</a:t>
            </a:r>
            <a:r>
              <a:rPr lang="en-US" sz="800" dirty="0"/>
              <a:t> * </a:t>
            </a:r>
            <a:r>
              <a:rPr lang="en-US" sz="800" dirty="0" err="1"/>
              <a:t>np.array</a:t>
            </a:r>
            <a:r>
              <a:rPr lang="en-US" sz="800" dirty="0"/>
              <a:t>([[1],[0]])</a:t>
            </a:r>
          </a:p>
          <a:p>
            <a:pPr marL="228600" indent="-228600">
              <a:buFont typeface="+mj-lt"/>
              <a:buAutoNum type="arabicPeriod"/>
            </a:pPr>
            <a:r>
              <a:rPr lang="en-US" sz="800" dirty="0"/>
              <a:t>T2    = 2*</a:t>
            </a:r>
            <a:r>
              <a:rPr lang="en-US" sz="800" dirty="0" err="1"/>
              <a:t>np.pi</a:t>
            </a:r>
            <a:r>
              <a:rPr lang="en-US" sz="800" dirty="0"/>
              <a:t> * </a:t>
            </a:r>
            <a:r>
              <a:rPr lang="en-US" sz="800" dirty="0" err="1"/>
              <a:t>np.array</a:t>
            </a:r>
            <a:r>
              <a:rPr lang="en-US" sz="800" dirty="0"/>
              <a:t>([[0],[1]])</a:t>
            </a:r>
          </a:p>
          <a:p>
            <a:pPr marL="228600" indent="-228600">
              <a:buFont typeface="+mj-lt"/>
              <a:buAutoNum type="arabicPeriod"/>
            </a:pPr>
            <a:endParaRPr lang="en-US" sz="800" dirty="0"/>
          </a:p>
          <a:p>
            <a:pPr marL="228600" indent="-228600">
              <a:buFont typeface="+mj-lt"/>
              <a:buAutoNum type="arabicPeriod"/>
            </a:pPr>
            <a:r>
              <a:rPr lang="en-US" sz="800" dirty="0"/>
              <a:t>data = {'</a:t>
            </a:r>
            <a:r>
              <a:rPr lang="en-US" sz="800" dirty="0" err="1"/>
              <a:t>er':ER</a:t>
            </a:r>
            <a:r>
              <a:rPr lang="en-US" sz="800" dirty="0"/>
              <a:t>, '</a:t>
            </a:r>
            <a:r>
              <a:rPr lang="en-US" sz="800" dirty="0" err="1"/>
              <a:t>beta':beta</a:t>
            </a:r>
            <a:r>
              <a:rPr lang="en-US" sz="800" dirty="0"/>
              <a:t>, 't1':t1, 't2':t2, 'T1':T1, 'T2':T2, 'KP':KP, 'KT':KT}</a:t>
            </a:r>
          </a:p>
          <a:p>
            <a:pPr marL="228600" indent="-228600">
              <a:buFont typeface="+mj-lt"/>
              <a:buAutoNum type="arabicPeriod"/>
            </a:pPr>
            <a:r>
              <a:rPr lang="en-US" sz="800" dirty="0" err="1"/>
              <a:t>np.save</a:t>
            </a:r>
            <a:r>
              <a:rPr lang="en-US" sz="800" dirty="0"/>
              <a:t>('</a:t>
            </a:r>
            <a:r>
              <a:rPr lang="en-US" sz="800" dirty="0" err="1"/>
              <a:t>import_sample.npy</a:t>
            </a:r>
            <a:r>
              <a:rPr lang="en-US" sz="800" dirty="0"/>
              <a:t>', data)</a:t>
            </a:r>
          </a:p>
        </p:txBody>
      </p:sp>
      <p:sp>
        <p:nvSpPr>
          <p:cNvPr id="5" name="TextBox 4">
            <a:extLst>
              <a:ext uri="{FF2B5EF4-FFF2-40B4-BE49-F238E27FC236}">
                <a16:creationId xmlns:a16="http://schemas.microsoft.com/office/drawing/2014/main" id="{72BFD757-423B-B26B-617B-88D155D9465F}"/>
              </a:ext>
            </a:extLst>
          </p:cNvPr>
          <p:cNvSpPr txBox="1"/>
          <p:nvPr/>
        </p:nvSpPr>
        <p:spPr>
          <a:xfrm>
            <a:off x="969264" y="663396"/>
            <a:ext cx="2075688" cy="369332"/>
          </a:xfrm>
          <a:prstGeom prst="rect">
            <a:avLst/>
          </a:prstGeom>
          <a:noFill/>
        </p:spPr>
        <p:txBody>
          <a:bodyPr wrap="square" rtlCol="0">
            <a:spAutoFit/>
          </a:bodyPr>
          <a:lstStyle/>
          <a:p>
            <a:r>
              <a:rPr lang="en-US" dirty="0"/>
              <a:t>Data for bands</a:t>
            </a:r>
          </a:p>
        </p:txBody>
      </p:sp>
      <p:sp>
        <p:nvSpPr>
          <p:cNvPr id="6" name="TextBox 5">
            <a:extLst>
              <a:ext uri="{FF2B5EF4-FFF2-40B4-BE49-F238E27FC236}">
                <a16:creationId xmlns:a16="http://schemas.microsoft.com/office/drawing/2014/main" id="{5174FC73-B22A-EEF3-28F4-8589A9861FFE}"/>
              </a:ext>
            </a:extLst>
          </p:cNvPr>
          <p:cNvSpPr txBox="1"/>
          <p:nvPr/>
        </p:nvSpPr>
        <p:spPr>
          <a:xfrm>
            <a:off x="5224843" y="645279"/>
            <a:ext cx="2075688" cy="369332"/>
          </a:xfrm>
          <a:prstGeom prst="rect">
            <a:avLst/>
          </a:prstGeom>
          <a:noFill/>
        </p:spPr>
        <p:txBody>
          <a:bodyPr wrap="square" rtlCol="0">
            <a:spAutoFit/>
          </a:bodyPr>
          <a:lstStyle/>
          <a:p>
            <a:r>
              <a:rPr lang="en-US" dirty="0"/>
              <a:t>Data for contours</a:t>
            </a:r>
          </a:p>
        </p:txBody>
      </p:sp>
      <p:pic>
        <p:nvPicPr>
          <p:cNvPr id="30" name="Picture 29" descr="A cartoon of a rabbit&#10;&#10;AI-generated content may be incorrect.">
            <a:extLst>
              <a:ext uri="{FF2B5EF4-FFF2-40B4-BE49-F238E27FC236}">
                <a16:creationId xmlns:a16="http://schemas.microsoft.com/office/drawing/2014/main" id="{8CC2122A-1FF2-BA26-91C4-D03209042E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3291" y="3793617"/>
            <a:ext cx="1924050" cy="1924050"/>
          </a:xfrm>
          <a:prstGeom prst="rect">
            <a:avLst/>
          </a:prstGeom>
        </p:spPr>
      </p:pic>
      <p:sp>
        <p:nvSpPr>
          <p:cNvPr id="31" name="Speech Bubble: Rectangle with Corners Rounded 30">
            <a:extLst>
              <a:ext uri="{FF2B5EF4-FFF2-40B4-BE49-F238E27FC236}">
                <a16:creationId xmlns:a16="http://schemas.microsoft.com/office/drawing/2014/main" id="{DCA1EC4F-962C-CB37-3185-24D3BE13A36C}"/>
              </a:ext>
            </a:extLst>
          </p:cNvPr>
          <p:cNvSpPr/>
          <p:nvPr/>
        </p:nvSpPr>
        <p:spPr>
          <a:xfrm>
            <a:off x="9874377" y="3429000"/>
            <a:ext cx="2119884" cy="883763"/>
          </a:xfrm>
          <a:prstGeom prst="wedgeRoundRectCallout">
            <a:avLst>
              <a:gd name="adj1" fmla="val -73126"/>
              <a:gd name="adj2" fmla="val 89135"/>
              <a:gd name="adj3" fmla="val 16667"/>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80D8BAE8-62E9-D6F1-51C0-AD98D6C7495C}"/>
              </a:ext>
            </a:extLst>
          </p:cNvPr>
          <p:cNvSpPr txBox="1"/>
          <p:nvPr/>
        </p:nvSpPr>
        <p:spPr>
          <a:xfrm>
            <a:off x="9960483" y="3547715"/>
            <a:ext cx="1924050" cy="646331"/>
          </a:xfrm>
          <a:prstGeom prst="rect">
            <a:avLst/>
          </a:prstGeom>
          <a:noFill/>
        </p:spPr>
        <p:txBody>
          <a:bodyPr wrap="square" rtlCol="0">
            <a:spAutoFit/>
          </a:bodyPr>
          <a:lstStyle/>
          <a:p>
            <a:r>
              <a:rPr lang="en-US" dirty="0"/>
              <a:t>I’m telling </a:t>
            </a:r>
            <a:r>
              <a:rPr lang="en-US" dirty="0" err="1"/>
              <a:t>ya</a:t>
            </a:r>
            <a:r>
              <a:rPr lang="en-US" dirty="0"/>
              <a:t> Doc, use </a:t>
            </a:r>
            <a:r>
              <a:rPr lang="en-US" dirty="0" err="1"/>
              <a:t>ZenBand</a:t>
            </a:r>
            <a:r>
              <a:rPr lang="en-US" dirty="0"/>
              <a:t>!</a:t>
            </a:r>
          </a:p>
        </p:txBody>
      </p:sp>
      <p:sp>
        <p:nvSpPr>
          <p:cNvPr id="33" name="TextBox 32">
            <a:extLst>
              <a:ext uri="{FF2B5EF4-FFF2-40B4-BE49-F238E27FC236}">
                <a16:creationId xmlns:a16="http://schemas.microsoft.com/office/drawing/2014/main" id="{8C820783-7F2C-91FB-073A-9704E256FF16}"/>
              </a:ext>
            </a:extLst>
          </p:cNvPr>
          <p:cNvSpPr txBox="1"/>
          <p:nvPr/>
        </p:nvSpPr>
        <p:spPr>
          <a:xfrm>
            <a:off x="7705918" y="2552851"/>
            <a:ext cx="4672584" cy="523220"/>
          </a:xfrm>
          <a:prstGeom prst="rect">
            <a:avLst/>
          </a:prstGeom>
          <a:noFill/>
        </p:spPr>
        <p:txBody>
          <a:bodyPr wrap="square" rtlCol="0">
            <a:spAutoFit/>
          </a:bodyPr>
          <a:lstStyle/>
          <a:p>
            <a:r>
              <a:rPr lang="en-US" sz="2800" dirty="0">
                <a:latin typeface="Edwardian Script ITC" panose="030303020407070D0804" pitchFamily="66" charset="0"/>
              </a:rPr>
              <a:t>Recommended by legends: Big </a:t>
            </a:r>
            <a:r>
              <a:rPr lang="en-US" sz="2800" dirty="0" err="1">
                <a:latin typeface="Edwardian Script ITC" panose="030303020407070D0804" pitchFamily="66" charset="0"/>
              </a:rPr>
              <a:t>Chungus</a:t>
            </a:r>
            <a:endParaRPr lang="en-US" sz="2800" dirty="0">
              <a:latin typeface="Edwardian Script ITC" panose="030303020407070D0804" pitchFamily="66" charset="0"/>
            </a:endParaRPr>
          </a:p>
        </p:txBody>
      </p:sp>
    </p:spTree>
    <p:extLst>
      <p:ext uri="{BB962C8B-B14F-4D97-AF65-F5344CB8AC3E}">
        <p14:creationId xmlns:p14="http://schemas.microsoft.com/office/powerpoint/2010/main" val="516849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2E06E-8A9B-9B9F-92C9-7297283EC25F}"/>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A90631A2-36F1-4C49-9FCC-30B2060AB86F}"/>
              </a:ext>
            </a:extLst>
          </p:cNvPr>
          <p:cNvSpPr>
            <a:spLocks noGrp="1"/>
          </p:cNvSpPr>
          <p:nvPr>
            <p:ph idx="1"/>
          </p:nvPr>
        </p:nvSpPr>
        <p:spPr/>
        <p:txBody>
          <a:bodyPr>
            <a:normAutofit fontScale="85000" lnSpcReduction="20000"/>
          </a:bodyPr>
          <a:lstStyle/>
          <a:p>
            <a:r>
              <a:rPr lang="en-US" dirty="0">
                <a:hlinkClick r:id="rId2" action="ppaction://hlinksldjump"/>
              </a:rPr>
              <a:t>Layout</a:t>
            </a:r>
            <a:endParaRPr lang="en-US" dirty="0"/>
          </a:p>
          <a:p>
            <a:r>
              <a:rPr lang="en-US" dirty="0">
                <a:hlinkClick r:id="rId3" action="ppaction://hlinksldjump"/>
              </a:rPr>
              <a:t>Panel 1 – PWEM parameters</a:t>
            </a:r>
            <a:endParaRPr lang="en-US" dirty="0"/>
          </a:p>
          <a:p>
            <a:pPr lvl="1"/>
            <a:r>
              <a:rPr lang="en-US" dirty="0">
                <a:hlinkClick r:id="rId4" action="ppaction://hlinksldjump"/>
              </a:rPr>
              <a:t>Example – device parameters</a:t>
            </a:r>
            <a:endParaRPr lang="en-US" dirty="0"/>
          </a:p>
          <a:p>
            <a:r>
              <a:rPr lang="en-US" dirty="0">
                <a:hlinkClick r:id="rId5" action="ppaction://hlinksldjump"/>
              </a:rPr>
              <a:t>Panel 2: Tab1 – Band Diagram Calculations</a:t>
            </a:r>
            <a:endParaRPr lang="en-US" dirty="0"/>
          </a:p>
          <a:p>
            <a:pPr lvl="1"/>
            <a:r>
              <a:rPr lang="en-US" dirty="0">
                <a:hlinkClick r:id="rId6" action="ppaction://hlinksldjump"/>
              </a:rPr>
              <a:t>Example – Calc Bands</a:t>
            </a:r>
            <a:endParaRPr lang="en-US" dirty="0"/>
          </a:p>
          <a:p>
            <a:r>
              <a:rPr lang="en-US" dirty="0">
                <a:hlinkClick r:id="rId7" action="ppaction://hlinksldjump"/>
              </a:rPr>
              <a:t>Panel 2: Tab2 – Omnidirectional Band Gap Calculations</a:t>
            </a:r>
            <a:endParaRPr lang="en-US" dirty="0"/>
          </a:p>
          <a:p>
            <a:pPr lvl="1"/>
            <a:r>
              <a:rPr lang="en-US" dirty="0">
                <a:hlinkClick r:id="rId8" action="ppaction://hlinksldjump"/>
              </a:rPr>
              <a:t>Example – Calc OBG</a:t>
            </a:r>
            <a:endParaRPr lang="en-US" dirty="0"/>
          </a:p>
          <a:p>
            <a:r>
              <a:rPr lang="en-US" dirty="0">
                <a:hlinkClick r:id="rId9" action="ppaction://hlinksldjump"/>
              </a:rPr>
              <a:t>Panel 2: Tab3 – Field Calculations</a:t>
            </a:r>
            <a:endParaRPr lang="en-US" dirty="0"/>
          </a:p>
          <a:p>
            <a:pPr lvl="1"/>
            <a:r>
              <a:rPr lang="en-US" dirty="0">
                <a:hlinkClick r:id="rId10" action="ppaction://hlinksldjump"/>
              </a:rPr>
              <a:t>Example – Calc Fields</a:t>
            </a:r>
            <a:endParaRPr lang="en-US" dirty="0"/>
          </a:p>
          <a:p>
            <a:r>
              <a:rPr lang="en-US" dirty="0">
                <a:hlinkClick r:id="rId11" action="ppaction://hlinksldjump"/>
              </a:rPr>
              <a:t>Panel 3 – Extra Parameters</a:t>
            </a:r>
            <a:endParaRPr lang="en-US" dirty="0"/>
          </a:p>
          <a:p>
            <a:r>
              <a:rPr lang="en-US" dirty="0">
                <a:hlinkClick r:id="rId12" action="ppaction://hlinksldjump"/>
              </a:rPr>
              <a:t>Importing data</a:t>
            </a:r>
            <a:endParaRPr lang="en-US" dirty="0"/>
          </a:p>
          <a:p>
            <a:pPr lvl="1"/>
            <a:r>
              <a:rPr lang="en-US" dirty="0">
                <a:hlinkClick r:id="rId13" action="ppaction://hlinksldjump"/>
              </a:rPr>
              <a:t>Importing data: Python example</a:t>
            </a:r>
            <a:endParaRPr lang="en-US" dirty="0"/>
          </a:p>
          <a:p>
            <a:endParaRPr lang="en-US" dirty="0"/>
          </a:p>
          <a:p>
            <a:endParaRPr lang="en-US" dirty="0"/>
          </a:p>
        </p:txBody>
      </p:sp>
      <p:pic>
        <p:nvPicPr>
          <p:cNvPr id="5" name="Picture 4" descr="A person with tattoos on his arms&#10;&#10;AI-generated content may be incorrect.">
            <a:extLst>
              <a:ext uri="{FF2B5EF4-FFF2-40B4-BE49-F238E27FC236}">
                <a16:creationId xmlns:a16="http://schemas.microsoft.com/office/drawing/2014/main" id="{D6E96649-208A-C9C8-35FA-311493A91F7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721977" y="2543175"/>
            <a:ext cx="2381250" cy="4314825"/>
          </a:xfrm>
          <a:prstGeom prst="rect">
            <a:avLst/>
          </a:prstGeom>
        </p:spPr>
      </p:pic>
      <p:sp>
        <p:nvSpPr>
          <p:cNvPr id="6" name="TextBox 5">
            <a:extLst>
              <a:ext uri="{FF2B5EF4-FFF2-40B4-BE49-F238E27FC236}">
                <a16:creationId xmlns:a16="http://schemas.microsoft.com/office/drawing/2014/main" id="{0BF9BCF2-D782-BEC1-AD4F-331F2509712E}"/>
              </a:ext>
            </a:extLst>
          </p:cNvPr>
          <p:cNvSpPr txBox="1"/>
          <p:nvPr/>
        </p:nvSpPr>
        <p:spPr>
          <a:xfrm>
            <a:off x="8540496" y="1137772"/>
            <a:ext cx="3785616" cy="523220"/>
          </a:xfrm>
          <a:prstGeom prst="rect">
            <a:avLst/>
          </a:prstGeom>
          <a:noFill/>
        </p:spPr>
        <p:txBody>
          <a:bodyPr wrap="square" rtlCol="0">
            <a:spAutoFit/>
          </a:bodyPr>
          <a:lstStyle/>
          <a:p>
            <a:r>
              <a:rPr lang="en-US" sz="2800" dirty="0">
                <a:latin typeface="Edwardian Script ITC" panose="030303020407070D0804" pitchFamily="66" charset="0"/>
              </a:rPr>
              <a:t>Recommended by legends: </a:t>
            </a:r>
            <a:r>
              <a:rPr lang="en-US" sz="2800" dirty="0" err="1">
                <a:latin typeface="Edwardian Script ITC" panose="030303020407070D0804" pitchFamily="66" charset="0"/>
              </a:rPr>
              <a:t>Zyzz</a:t>
            </a:r>
            <a:endParaRPr lang="en-US" sz="2800" dirty="0">
              <a:latin typeface="Edwardian Script ITC" panose="030303020407070D0804" pitchFamily="66" charset="0"/>
            </a:endParaRPr>
          </a:p>
        </p:txBody>
      </p:sp>
      <p:sp>
        <p:nvSpPr>
          <p:cNvPr id="7" name="Speech Bubble: Rectangle with Corners Rounded 6">
            <a:extLst>
              <a:ext uri="{FF2B5EF4-FFF2-40B4-BE49-F238E27FC236}">
                <a16:creationId xmlns:a16="http://schemas.microsoft.com/office/drawing/2014/main" id="{699481E6-6107-AA68-B22C-5DA13E78647C}"/>
              </a:ext>
            </a:extLst>
          </p:cNvPr>
          <p:cNvSpPr/>
          <p:nvPr/>
        </p:nvSpPr>
        <p:spPr>
          <a:xfrm>
            <a:off x="7854696" y="1825625"/>
            <a:ext cx="2203704" cy="862711"/>
          </a:xfrm>
          <a:prstGeom prst="wedgeRoundRectCallout">
            <a:avLst>
              <a:gd name="adj1" fmla="val 78337"/>
              <a:gd name="adj2" fmla="val 206648"/>
              <a:gd name="adj3" fmla="val 16667"/>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F2CBFC2-8927-8CD0-0FBF-24F9845E6B34}"/>
              </a:ext>
            </a:extLst>
          </p:cNvPr>
          <p:cNvSpPr txBox="1"/>
          <p:nvPr/>
        </p:nvSpPr>
        <p:spPr>
          <a:xfrm>
            <a:off x="8019288" y="1956816"/>
            <a:ext cx="1911096" cy="646331"/>
          </a:xfrm>
          <a:prstGeom prst="rect">
            <a:avLst/>
          </a:prstGeom>
          <a:noFill/>
        </p:spPr>
        <p:txBody>
          <a:bodyPr wrap="square" rtlCol="0">
            <a:spAutoFit/>
          </a:bodyPr>
          <a:lstStyle/>
          <a:p>
            <a:r>
              <a:rPr lang="en-US" dirty="0" err="1"/>
              <a:t>ZenBand</a:t>
            </a:r>
            <a:r>
              <a:rPr lang="en-US" dirty="0"/>
              <a:t> is the way to go, Brahs!</a:t>
            </a:r>
          </a:p>
        </p:txBody>
      </p:sp>
    </p:spTree>
    <p:extLst>
      <p:ext uri="{BB962C8B-B14F-4D97-AF65-F5344CB8AC3E}">
        <p14:creationId xmlns:p14="http://schemas.microsoft.com/office/powerpoint/2010/main" val="22553451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17490-F2AB-BDE1-54A0-84BBF684BE67}"/>
              </a:ext>
            </a:extLst>
          </p:cNvPr>
          <p:cNvSpPr>
            <a:spLocks noGrp="1"/>
          </p:cNvSpPr>
          <p:nvPr>
            <p:ph type="title"/>
          </p:nvPr>
        </p:nvSpPr>
        <p:spPr>
          <a:xfrm>
            <a:off x="838200" y="123965"/>
            <a:ext cx="10515600" cy="1325563"/>
          </a:xfrm>
        </p:spPr>
        <p:txBody>
          <a:bodyPr/>
          <a:lstStyle/>
          <a:p>
            <a:r>
              <a:rPr lang="en-US" dirty="0"/>
              <a:t>Layout</a:t>
            </a:r>
          </a:p>
        </p:txBody>
      </p:sp>
      <p:pic>
        <p:nvPicPr>
          <p:cNvPr id="5" name="Content Placeholder 4" descr="A screenshot of a computer screen&#10;&#10;AI-generated content may be incorrect.">
            <a:extLst>
              <a:ext uri="{FF2B5EF4-FFF2-40B4-BE49-F238E27FC236}">
                <a16:creationId xmlns:a16="http://schemas.microsoft.com/office/drawing/2014/main" id="{C71896DE-DF4A-23C9-52E3-BD2C4E5287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8029" y="1061950"/>
            <a:ext cx="10055942" cy="4351338"/>
          </a:xfrm>
        </p:spPr>
      </p:pic>
      <p:sp>
        <p:nvSpPr>
          <p:cNvPr id="6" name="TextBox 5">
            <a:extLst>
              <a:ext uri="{FF2B5EF4-FFF2-40B4-BE49-F238E27FC236}">
                <a16:creationId xmlns:a16="http://schemas.microsoft.com/office/drawing/2014/main" id="{BD851928-B8DB-C90A-A116-0B9E1B1C8882}"/>
              </a:ext>
            </a:extLst>
          </p:cNvPr>
          <p:cNvSpPr txBox="1"/>
          <p:nvPr/>
        </p:nvSpPr>
        <p:spPr>
          <a:xfrm>
            <a:off x="1055077" y="5566787"/>
            <a:ext cx="10148835" cy="1200329"/>
          </a:xfrm>
          <a:prstGeom prst="rect">
            <a:avLst/>
          </a:prstGeom>
          <a:noFill/>
        </p:spPr>
        <p:txBody>
          <a:bodyPr wrap="square" rtlCol="0">
            <a:spAutoFit/>
          </a:bodyPr>
          <a:lstStyle/>
          <a:p>
            <a:r>
              <a:rPr lang="en-US" dirty="0"/>
              <a:t>The app is distinguished into three different panels:</a:t>
            </a:r>
          </a:p>
          <a:p>
            <a:r>
              <a:rPr lang="en-US" dirty="0"/>
              <a:t>Panel 1 – PWEM Parameters;</a:t>
            </a:r>
          </a:p>
          <a:p>
            <a:r>
              <a:rPr lang="en-US" dirty="0"/>
              <a:t>Panel 2 – houses functions for PWEM solver, separated into three tabs;</a:t>
            </a:r>
          </a:p>
          <a:p>
            <a:r>
              <a:rPr lang="en-US" dirty="0"/>
              <a:t>Panel 3 – Extra Parameters.</a:t>
            </a:r>
          </a:p>
        </p:txBody>
      </p:sp>
    </p:spTree>
    <p:extLst>
      <p:ext uri="{BB962C8B-B14F-4D97-AF65-F5344CB8AC3E}">
        <p14:creationId xmlns:p14="http://schemas.microsoft.com/office/powerpoint/2010/main" val="35837302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9BCA7-D8CE-6C0E-70F8-10E70B1274B2}"/>
              </a:ext>
            </a:extLst>
          </p:cNvPr>
          <p:cNvSpPr>
            <a:spLocks noGrp="1"/>
          </p:cNvSpPr>
          <p:nvPr>
            <p:ph type="title"/>
          </p:nvPr>
        </p:nvSpPr>
        <p:spPr>
          <a:xfrm>
            <a:off x="838200" y="0"/>
            <a:ext cx="10515600" cy="1325563"/>
          </a:xfrm>
        </p:spPr>
        <p:txBody>
          <a:bodyPr/>
          <a:lstStyle/>
          <a:p>
            <a:r>
              <a:rPr lang="en-US" dirty="0"/>
              <a:t>Panel 1 – PWEM parameters</a:t>
            </a:r>
          </a:p>
        </p:txBody>
      </p:sp>
      <p:pic>
        <p:nvPicPr>
          <p:cNvPr id="5" name="Content Placeholder 4" descr="A screenshot of a computer&#10;&#10;AI-generated content may be incorrect.">
            <a:extLst>
              <a:ext uri="{FF2B5EF4-FFF2-40B4-BE49-F238E27FC236}">
                <a16:creationId xmlns:a16="http://schemas.microsoft.com/office/drawing/2014/main" id="{B7F4101D-7C16-21BD-0DD4-3AE7277A382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68972"/>
          <a:stretch>
            <a:fillRect/>
          </a:stretch>
        </p:blipFill>
        <p:spPr>
          <a:xfrm>
            <a:off x="224414" y="942589"/>
            <a:ext cx="2418301" cy="5785907"/>
          </a:xfrm>
        </p:spPr>
      </p:pic>
      <p:sp>
        <p:nvSpPr>
          <p:cNvPr id="6" name="TextBox 5">
            <a:extLst>
              <a:ext uri="{FF2B5EF4-FFF2-40B4-BE49-F238E27FC236}">
                <a16:creationId xmlns:a16="http://schemas.microsoft.com/office/drawing/2014/main" id="{56FA3AC2-9123-8388-54EA-50938087925D}"/>
              </a:ext>
            </a:extLst>
          </p:cNvPr>
          <p:cNvSpPr txBox="1"/>
          <p:nvPr/>
        </p:nvSpPr>
        <p:spPr>
          <a:xfrm>
            <a:off x="3376245" y="1015369"/>
            <a:ext cx="8474061" cy="646331"/>
          </a:xfrm>
          <a:prstGeom prst="rect">
            <a:avLst/>
          </a:prstGeom>
          <a:noFill/>
        </p:spPr>
        <p:txBody>
          <a:bodyPr wrap="square" rtlCol="0">
            <a:spAutoFit/>
          </a:bodyPr>
          <a:lstStyle/>
          <a:p>
            <a:r>
              <a:rPr lang="en-US" dirty="0"/>
              <a:t>Here you can find general parameters that describe the device and computational performance.</a:t>
            </a:r>
          </a:p>
        </p:txBody>
      </p:sp>
      <p:sp>
        <p:nvSpPr>
          <p:cNvPr id="7" name="TextBox 6">
            <a:extLst>
              <a:ext uri="{FF2B5EF4-FFF2-40B4-BE49-F238E27FC236}">
                <a16:creationId xmlns:a16="http://schemas.microsoft.com/office/drawing/2014/main" id="{7E1BDE1E-69CA-B150-0BC0-9BE6D211B7EE}"/>
              </a:ext>
            </a:extLst>
          </p:cNvPr>
          <p:cNvSpPr txBox="1"/>
          <p:nvPr/>
        </p:nvSpPr>
        <p:spPr>
          <a:xfrm>
            <a:off x="3376245" y="1798314"/>
            <a:ext cx="8591341" cy="2862322"/>
          </a:xfrm>
          <a:prstGeom prst="rect">
            <a:avLst/>
          </a:prstGeom>
          <a:noFill/>
        </p:spPr>
        <p:txBody>
          <a:bodyPr wrap="square" rtlCol="0">
            <a:spAutoFit/>
          </a:bodyPr>
          <a:lstStyle/>
          <a:p>
            <a:r>
              <a:rPr lang="en-US" dirty="0"/>
              <a:t>Device’s unit cell is described by these variables:</a:t>
            </a:r>
          </a:p>
          <a:p>
            <a:r>
              <a:rPr lang="en-US" i="1" dirty="0"/>
              <a:t>Lx</a:t>
            </a:r>
            <a:r>
              <a:rPr lang="en-US" dirty="0"/>
              <a:t> and </a:t>
            </a:r>
            <a:r>
              <a:rPr lang="en-US" i="1" dirty="0"/>
              <a:t>Ly</a:t>
            </a:r>
            <a:r>
              <a:rPr lang="en-US" dirty="0"/>
              <a:t> – number of periods in the given direction;</a:t>
            </a:r>
          </a:p>
          <a:p>
            <a:r>
              <a:rPr lang="en-US" i="1" dirty="0"/>
              <a:t>r </a:t>
            </a:r>
            <a:r>
              <a:rPr lang="en-US" dirty="0"/>
              <a:t>– size of the cylinder (normalized to lattice constant a);</a:t>
            </a:r>
          </a:p>
          <a:p>
            <a:r>
              <a:rPr lang="en-US" i="1" dirty="0"/>
              <a:t>r2</a:t>
            </a:r>
            <a:r>
              <a:rPr lang="en-US" dirty="0"/>
              <a:t> – size of another cylinder (only works for the smaller </a:t>
            </a:r>
            <a:r>
              <a:rPr lang="en-US" i="1" dirty="0"/>
              <a:t>Ring </a:t>
            </a:r>
            <a:r>
              <a:rPr lang="en-US" dirty="0"/>
              <a:t>cylinder or second </a:t>
            </a:r>
            <a:r>
              <a:rPr lang="en-US" i="1" dirty="0"/>
              <a:t>Honeycomb </a:t>
            </a:r>
            <a:r>
              <a:rPr lang="en-US" dirty="0"/>
              <a:t>cylinder);</a:t>
            </a:r>
          </a:p>
          <a:p>
            <a:r>
              <a:rPr lang="en-US" i="1" dirty="0" err="1"/>
              <a:t>Ellipse_width</a:t>
            </a:r>
            <a:r>
              <a:rPr lang="en-US" i="1" dirty="0"/>
              <a:t>/length </a:t>
            </a:r>
            <a:r>
              <a:rPr lang="en-US" dirty="0"/>
              <a:t>– controls the eccentricity of the cylinder;</a:t>
            </a:r>
          </a:p>
          <a:p>
            <a:r>
              <a:rPr lang="en-US" i="1" dirty="0"/>
              <a:t>eps1</a:t>
            </a:r>
            <a:r>
              <a:rPr lang="en-US" dirty="0"/>
              <a:t> – dielectric permittivity of the cylinder;</a:t>
            </a:r>
          </a:p>
          <a:p>
            <a:r>
              <a:rPr lang="en-US" i="1" dirty="0"/>
              <a:t>eps2</a:t>
            </a:r>
            <a:r>
              <a:rPr lang="en-US" dirty="0"/>
              <a:t> – dielectric permittivity of the slab;</a:t>
            </a:r>
          </a:p>
          <a:p>
            <a:r>
              <a:rPr lang="en-US" i="1" dirty="0"/>
              <a:t>Device selection </a:t>
            </a:r>
            <a:r>
              <a:rPr lang="en-US" dirty="0"/>
              <a:t>– let’s the user choose between </a:t>
            </a:r>
            <a:r>
              <a:rPr lang="en-US" i="1" dirty="0"/>
              <a:t>Square, Frame, Ring, Hex </a:t>
            </a:r>
            <a:r>
              <a:rPr lang="en-US" dirty="0"/>
              <a:t>and </a:t>
            </a:r>
            <a:r>
              <a:rPr lang="en-US" i="1" dirty="0"/>
              <a:t>Honeycomb</a:t>
            </a:r>
            <a:r>
              <a:rPr lang="en-US" dirty="0"/>
              <a:t> devices.</a:t>
            </a:r>
          </a:p>
        </p:txBody>
      </p:sp>
      <p:sp>
        <p:nvSpPr>
          <p:cNvPr id="8" name="TextBox 7">
            <a:extLst>
              <a:ext uri="{FF2B5EF4-FFF2-40B4-BE49-F238E27FC236}">
                <a16:creationId xmlns:a16="http://schemas.microsoft.com/office/drawing/2014/main" id="{8ED8B6D9-861A-3BE7-E617-2654FD3C4EF7}"/>
              </a:ext>
            </a:extLst>
          </p:cNvPr>
          <p:cNvSpPr txBox="1"/>
          <p:nvPr/>
        </p:nvSpPr>
        <p:spPr>
          <a:xfrm>
            <a:off x="3376245" y="4660636"/>
            <a:ext cx="7977554" cy="1200329"/>
          </a:xfrm>
          <a:prstGeom prst="rect">
            <a:avLst/>
          </a:prstGeom>
          <a:noFill/>
        </p:spPr>
        <p:txBody>
          <a:bodyPr wrap="square" rtlCol="0">
            <a:spAutoFit/>
          </a:bodyPr>
          <a:lstStyle/>
          <a:p>
            <a:r>
              <a:rPr lang="en-US" dirty="0"/>
              <a:t>Computational performance can be adjusted with these parameters:</a:t>
            </a:r>
          </a:p>
          <a:p>
            <a:r>
              <a:rPr lang="en-US" i="1" dirty="0"/>
              <a:t>P, Q </a:t>
            </a:r>
            <a:r>
              <a:rPr lang="en-US" dirty="0"/>
              <a:t>– number of spatial harmonics used for plane wave expansion. Run time increases exponentially. </a:t>
            </a:r>
            <a:r>
              <a:rPr lang="en-US" b="1" dirty="0"/>
              <a:t>The number must be odd!</a:t>
            </a:r>
          </a:p>
          <a:p>
            <a:r>
              <a:rPr lang="en-US" i="1" dirty="0" err="1"/>
              <a:t>Nx</a:t>
            </a:r>
            <a:r>
              <a:rPr lang="en-US" i="1" dirty="0"/>
              <a:t>, Ny </a:t>
            </a:r>
            <a:r>
              <a:rPr lang="en-US" dirty="0"/>
              <a:t>– grid size for the unit cell.</a:t>
            </a:r>
          </a:p>
        </p:txBody>
      </p:sp>
      <p:sp>
        <p:nvSpPr>
          <p:cNvPr id="9" name="TextBox 8">
            <a:extLst>
              <a:ext uri="{FF2B5EF4-FFF2-40B4-BE49-F238E27FC236}">
                <a16:creationId xmlns:a16="http://schemas.microsoft.com/office/drawing/2014/main" id="{4F73688C-A27D-8F99-2F61-E15B6D5824FA}"/>
              </a:ext>
            </a:extLst>
          </p:cNvPr>
          <p:cNvSpPr txBox="1"/>
          <p:nvPr/>
        </p:nvSpPr>
        <p:spPr>
          <a:xfrm>
            <a:off x="3376246" y="5934670"/>
            <a:ext cx="7977554" cy="923330"/>
          </a:xfrm>
          <a:prstGeom prst="rect">
            <a:avLst/>
          </a:prstGeom>
          <a:noFill/>
        </p:spPr>
        <p:txBody>
          <a:bodyPr wrap="square" rtlCol="0">
            <a:spAutoFit/>
          </a:bodyPr>
          <a:lstStyle/>
          <a:p>
            <a:r>
              <a:rPr lang="en-US" i="1" dirty="0" err="1"/>
              <a:t>Fontsize</a:t>
            </a:r>
            <a:r>
              <a:rPr lang="en-US" dirty="0"/>
              <a:t> – changes the </a:t>
            </a:r>
            <a:r>
              <a:rPr lang="en-US" dirty="0" err="1"/>
              <a:t>fontsize</a:t>
            </a:r>
            <a:r>
              <a:rPr lang="en-US" dirty="0"/>
              <a:t> of the matplotlib plots.</a:t>
            </a:r>
          </a:p>
          <a:p>
            <a:r>
              <a:rPr lang="en-US" i="1" dirty="0"/>
              <a:t>Select mode </a:t>
            </a:r>
            <a:r>
              <a:rPr lang="en-US" dirty="0"/>
              <a:t>– selects the mode for iso-frequency contours and field distributions.</a:t>
            </a:r>
          </a:p>
        </p:txBody>
      </p:sp>
    </p:spTree>
    <p:extLst>
      <p:ext uri="{BB962C8B-B14F-4D97-AF65-F5344CB8AC3E}">
        <p14:creationId xmlns:p14="http://schemas.microsoft.com/office/powerpoint/2010/main" val="22094540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D8AB2-FC29-E917-1AB8-59438D59CD05}"/>
              </a:ext>
            </a:extLst>
          </p:cNvPr>
          <p:cNvSpPr>
            <a:spLocks noGrp="1"/>
          </p:cNvSpPr>
          <p:nvPr>
            <p:ph type="title"/>
          </p:nvPr>
        </p:nvSpPr>
        <p:spPr>
          <a:xfrm>
            <a:off x="838200" y="0"/>
            <a:ext cx="10515600" cy="1325563"/>
          </a:xfrm>
        </p:spPr>
        <p:txBody>
          <a:bodyPr/>
          <a:lstStyle/>
          <a:p>
            <a:r>
              <a:rPr lang="en-US" dirty="0"/>
              <a:t>Example – device parameters</a:t>
            </a:r>
          </a:p>
        </p:txBody>
      </p:sp>
      <p:pic>
        <p:nvPicPr>
          <p:cNvPr id="8" name="Content Placeholder 7">
            <a:extLst>
              <a:ext uri="{FF2B5EF4-FFF2-40B4-BE49-F238E27FC236}">
                <a16:creationId xmlns:a16="http://schemas.microsoft.com/office/drawing/2014/main" id="{73488F0E-7FA6-BAFF-5358-E0FFFBA7473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16" t="1149" r="65055" b="49816"/>
          <a:stretch>
            <a:fillRect/>
          </a:stretch>
        </p:blipFill>
        <p:spPr>
          <a:xfrm>
            <a:off x="932014" y="1799490"/>
            <a:ext cx="4210259" cy="4537463"/>
          </a:xfrm>
          <a:custGeom>
            <a:avLst/>
            <a:gdLst>
              <a:gd name="connsiteX0" fmla="*/ 0 w 4210259"/>
              <a:gd name="connsiteY0" fmla="*/ 0 h 4537463"/>
              <a:gd name="connsiteX1" fmla="*/ 3356151 w 4210259"/>
              <a:gd name="connsiteY1" fmla="*/ 0 h 4537463"/>
              <a:gd name="connsiteX2" fmla="*/ 3356151 w 4210259"/>
              <a:gd name="connsiteY2" fmla="*/ 298887 h 4537463"/>
              <a:gd name="connsiteX3" fmla="*/ 4210259 w 4210259"/>
              <a:gd name="connsiteY3" fmla="*/ 298887 h 4537463"/>
              <a:gd name="connsiteX4" fmla="*/ 4210259 w 4210259"/>
              <a:gd name="connsiteY4" fmla="*/ 4537463 h 4537463"/>
              <a:gd name="connsiteX5" fmla="*/ 0 w 4210259"/>
              <a:gd name="connsiteY5" fmla="*/ 4537463 h 453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0259" h="4537463">
                <a:moveTo>
                  <a:pt x="0" y="0"/>
                </a:moveTo>
                <a:lnTo>
                  <a:pt x="3356151" y="0"/>
                </a:lnTo>
                <a:lnTo>
                  <a:pt x="3356151" y="298887"/>
                </a:lnTo>
                <a:lnTo>
                  <a:pt x="4210259" y="298887"/>
                </a:lnTo>
                <a:lnTo>
                  <a:pt x="4210259" y="4537463"/>
                </a:lnTo>
                <a:lnTo>
                  <a:pt x="0" y="4537463"/>
                </a:lnTo>
                <a:close/>
              </a:path>
            </a:pathLst>
          </a:custGeom>
        </p:spPr>
      </p:pic>
      <p:sp>
        <p:nvSpPr>
          <p:cNvPr id="9" name="TextBox 8">
            <a:extLst>
              <a:ext uri="{FF2B5EF4-FFF2-40B4-BE49-F238E27FC236}">
                <a16:creationId xmlns:a16="http://schemas.microsoft.com/office/drawing/2014/main" id="{5B1D24C8-F946-8060-AF33-31C8842E8FF9}"/>
              </a:ext>
            </a:extLst>
          </p:cNvPr>
          <p:cNvSpPr txBox="1"/>
          <p:nvPr/>
        </p:nvSpPr>
        <p:spPr>
          <a:xfrm>
            <a:off x="1596717" y="1430158"/>
            <a:ext cx="2880851" cy="369332"/>
          </a:xfrm>
          <a:prstGeom prst="rect">
            <a:avLst/>
          </a:prstGeom>
          <a:noFill/>
        </p:spPr>
        <p:txBody>
          <a:bodyPr wrap="square" rtlCol="0">
            <a:spAutoFit/>
          </a:bodyPr>
          <a:lstStyle/>
          <a:p>
            <a:r>
              <a:rPr lang="en-US" dirty="0"/>
              <a:t>Device selection: Square</a:t>
            </a:r>
          </a:p>
        </p:txBody>
      </p:sp>
      <p:pic>
        <p:nvPicPr>
          <p:cNvPr id="17" name="Picture 16">
            <a:extLst>
              <a:ext uri="{FF2B5EF4-FFF2-40B4-BE49-F238E27FC236}">
                <a16:creationId xmlns:a16="http://schemas.microsoft.com/office/drawing/2014/main" id="{82637293-B56D-2978-43CA-E20BA0C45A2A}"/>
              </a:ext>
            </a:extLst>
          </p:cNvPr>
          <p:cNvPicPr>
            <a:picLocks noChangeAspect="1"/>
          </p:cNvPicPr>
          <p:nvPr/>
        </p:nvPicPr>
        <p:blipFill>
          <a:blip r:embed="rId3">
            <a:extLst>
              <a:ext uri="{28A0092B-C50C-407E-A947-70E740481C1C}">
                <a14:useLocalDpi xmlns:a14="http://schemas.microsoft.com/office/drawing/2010/main" val="0"/>
              </a:ext>
            </a:extLst>
          </a:blip>
          <a:srcRect l="388" t="1112" r="65967" b="48768"/>
          <a:stretch>
            <a:fillRect/>
          </a:stretch>
        </p:blipFill>
        <p:spPr>
          <a:xfrm>
            <a:off x="7049728" y="1799490"/>
            <a:ext cx="3864078" cy="4421317"/>
          </a:xfrm>
          <a:custGeom>
            <a:avLst/>
            <a:gdLst>
              <a:gd name="connsiteX0" fmla="*/ 0 w 3004007"/>
              <a:gd name="connsiteY0" fmla="*/ 0 h 3437215"/>
              <a:gd name="connsiteX1" fmla="*/ 2487562 w 3004007"/>
              <a:gd name="connsiteY1" fmla="*/ 0 h 3437215"/>
              <a:gd name="connsiteX2" fmla="*/ 2487562 w 3004007"/>
              <a:gd name="connsiteY2" fmla="*/ 186813 h 3437215"/>
              <a:gd name="connsiteX3" fmla="*/ 3004007 w 3004007"/>
              <a:gd name="connsiteY3" fmla="*/ 186813 h 3437215"/>
              <a:gd name="connsiteX4" fmla="*/ 3004007 w 3004007"/>
              <a:gd name="connsiteY4" fmla="*/ 3437215 h 3437215"/>
              <a:gd name="connsiteX5" fmla="*/ 0 w 3004007"/>
              <a:gd name="connsiteY5" fmla="*/ 3437215 h 3437215"/>
              <a:gd name="connsiteX6" fmla="*/ 0 w 3004007"/>
              <a:gd name="connsiteY6" fmla="*/ 521110 h 3437215"/>
              <a:gd name="connsiteX7" fmla="*/ 275304 w 3004007"/>
              <a:gd name="connsiteY7" fmla="*/ 521110 h 3437215"/>
              <a:gd name="connsiteX8" fmla="*/ 275304 w 3004007"/>
              <a:gd name="connsiteY8" fmla="*/ 216310 h 3437215"/>
              <a:gd name="connsiteX9" fmla="*/ 0 w 3004007"/>
              <a:gd name="connsiteY9" fmla="*/ 216310 h 343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4007" h="3437215">
                <a:moveTo>
                  <a:pt x="0" y="0"/>
                </a:moveTo>
                <a:lnTo>
                  <a:pt x="2487562" y="0"/>
                </a:lnTo>
                <a:lnTo>
                  <a:pt x="2487562" y="186813"/>
                </a:lnTo>
                <a:lnTo>
                  <a:pt x="3004007" y="186813"/>
                </a:lnTo>
                <a:lnTo>
                  <a:pt x="3004007" y="3437215"/>
                </a:lnTo>
                <a:lnTo>
                  <a:pt x="0" y="3437215"/>
                </a:lnTo>
                <a:lnTo>
                  <a:pt x="0" y="521110"/>
                </a:lnTo>
                <a:lnTo>
                  <a:pt x="275304" y="521110"/>
                </a:lnTo>
                <a:lnTo>
                  <a:pt x="275304" y="216310"/>
                </a:lnTo>
                <a:lnTo>
                  <a:pt x="0" y="216310"/>
                </a:lnTo>
                <a:close/>
              </a:path>
            </a:pathLst>
          </a:custGeom>
        </p:spPr>
      </p:pic>
      <p:sp>
        <p:nvSpPr>
          <p:cNvPr id="18" name="TextBox 17">
            <a:extLst>
              <a:ext uri="{FF2B5EF4-FFF2-40B4-BE49-F238E27FC236}">
                <a16:creationId xmlns:a16="http://schemas.microsoft.com/office/drawing/2014/main" id="{1D841DC9-3DB6-9EF4-8999-42416780DD4A}"/>
              </a:ext>
            </a:extLst>
          </p:cNvPr>
          <p:cNvSpPr txBox="1"/>
          <p:nvPr/>
        </p:nvSpPr>
        <p:spPr>
          <a:xfrm>
            <a:off x="7360469" y="1474242"/>
            <a:ext cx="3234814" cy="369332"/>
          </a:xfrm>
          <a:prstGeom prst="rect">
            <a:avLst/>
          </a:prstGeom>
          <a:noFill/>
        </p:spPr>
        <p:txBody>
          <a:bodyPr wrap="square" rtlCol="0">
            <a:spAutoFit/>
          </a:bodyPr>
          <a:lstStyle/>
          <a:p>
            <a:r>
              <a:rPr lang="en-US" dirty="0"/>
              <a:t>Device selection: Honeycomb</a:t>
            </a:r>
          </a:p>
        </p:txBody>
      </p:sp>
    </p:spTree>
    <p:extLst>
      <p:ext uri="{BB962C8B-B14F-4D97-AF65-F5344CB8AC3E}">
        <p14:creationId xmlns:p14="http://schemas.microsoft.com/office/powerpoint/2010/main" val="1899016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8EF88-FBE4-48DB-1073-30290E868C78}"/>
              </a:ext>
            </a:extLst>
          </p:cNvPr>
          <p:cNvSpPr>
            <a:spLocks noGrp="1"/>
          </p:cNvSpPr>
          <p:nvPr>
            <p:ph type="title"/>
          </p:nvPr>
        </p:nvSpPr>
        <p:spPr>
          <a:xfrm>
            <a:off x="838200" y="28112"/>
            <a:ext cx="10515600" cy="1325563"/>
          </a:xfrm>
        </p:spPr>
        <p:txBody>
          <a:bodyPr/>
          <a:lstStyle/>
          <a:p>
            <a:r>
              <a:rPr lang="en-US" dirty="0"/>
              <a:t>Panel 2: Tab1 – Band Diagram Calculations</a:t>
            </a:r>
          </a:p>
        </p:txBody>
      </p:sp>
      <p:pic>
        <p:nvPicPr>
          <p:cNvPr id="9" name="Content Placeholder 8">
            <a:extLst>
              <a:ext uri="{FF2B5EF4-FFF2-40B4-BE49-F238E27FC236}">
                <a16:creationId xmlns:a16="http://schemas.microsoft.com/office/drawing/2014/main" id="{B03D0B89-CB54-7428-D3A9-9F2DDB0527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9997" y="1353675"/>
            <a:ext cx="2611839" cy="5243769"/>
          </a:xfrm>
        </p:spPr>
      </p:pic>
      <p:sp>
        <p:nvSpPr>
          <p:cNvPr id="10" name="TextBox 9">
            <a:extLst>
              <a:ext uri="{FF2B5EF4-FFF2-40B4-BE49-F238E27FC236}">
                <a16:creationId xmlns:a16="http://schemas.microsoft.com/office/drawing/2014/main" id="{7CDC24B5-BC26-16E5-7FCF-0C7743DBC165}"/>
              </a:ext>
            </a:extLst>
          </p:cNvPr>
          <p:cNvSpPr txBox="1"/>
          <p:nvPr/>
        </p:nvSpPr>
        <p:spPr>
          <a:xfrm>
            <a:off x="4041058" y="1238864"/>
            <a:ext cx="7305368" cy="2308324"/>
          </a:xfrm>
          <a:prstGeom prst="rect">
            <a:avLst/>
          </a:prstGeom>
          <a:noFill/>
        </p:spPr>
        <p:txBody>
          <a:bodyPr wrap="square" rtlCol="0">
            <a:spAutoFit/>
          </a:bodyPr>
          <a:lstStyle/>
          <a:p>
            <a:r>
              <a:rPr lang="en-US" dirty="0"/>
              <a:t>‘Bands and iso-</a:t>
            </a:r>
            <a:r>
              <a:rPr lang="en-US" dirty="0" err="1"/>
              <a:t>freq</a:t>
            </a:r>
            <a:r>
              <a:rPr lang="en-US" dirty="0"/>
              <a:t> contours’ parameters:</a:t>
            </a:r>
          </a:p>
          <a:p>
            <a:r>
              <a:rPr lang="en-US" i="1" dirty="0"/>
              <a:t>Enter </a:t>
            </a:r>
            <a:r>
              <a:rPr lang="en-US" i="1" dirty="0" err="1"/>
              <a:t>N_beta</a:t>
            </a:r>
            <a:r>
              <a:rPr lang="en-US" i="1" dirty="0"/>
              <a:t> </a:t>
            </a:r>
            <a:r>
              <a:rPr lang="en-US" dirty="0"/>
              <a:t>– the number of beta vector points on the band diagrams and iso-frequency contours (for contours, it shows the number of lines and columns, e.g. 50x50 = 2500).</a:t>
            </a:r>
          </a:p>
          <a:p>
            <a:r>
              <a:rPr lang="en-US" i="1" dirty="0"/>
              <a:t>Enter no. of bands </a:t>
            </a:r>
            <a:r>
              <a:rPr lang="en-US" dirty="0"/>
              <a:t>– the number of photonic bands that are displayed on band diagram.</a:t>
            </a:r>
          </a:p>
          <a:p>
            <a:r>
              <a:rPr lang="en-US" i="1" dirty="0"/>
              <a:t>Lower omega limit – </a:t>
            </a:r>
            <a:r>
              <a:rPr lang="en-US" dirty="0"/>
              <a:t>changes the lower limit of </a:t>
            </a:r>
            <a:r>
              <a:rPr lang="en-US" i="1" dirty="0"/>
              <a:t>y</a:t>
            </a:r>
            <a:r>
              <a:rPr lang="en-US" dirty="0"/>
              <a:t> axis in band diagrams.</a:t>
            </a:r>
          </a:p>
          <a:p>
            <a:r>
              <a:rPr lang="en-US" i="1" dirty="0"/>
              <a:t>Upper omega limit – </a:t>
            </a:r>
            <a:r>
              <a:rPr lang="en-US" dirty="0"/>
              <a:t>changes the upper limit of </a:t>
            </a:r>
            <a:r>
              <a:rPr lang="en-US" i="1" dirty="0"/>
              <a:t>y</a:t>
            </a:r>
            <a:r>
              <a:rPr lang="en-US" dirty="0"/>
              <a:t> axis in band diagrams.</a:t>
            </a:r>
            <a:endParaRPr lang="en-US" i="1" dirty="0"/>
          </a:p>
        </p:txBody>
      </p:sp>
      <p:sp>
        <p:nvSpPr>
          <p:cNvPr id="11" name="TextBox 10">
            <a:extLst>
              <a:ext uri="{FF2B5EF4-FFF2-40B4-BE49-F238E27FC236}">
                <a16:creationId xmlns:a16="http://schemas.microsoft.com/office/drawing/2014/main" id="{F0BED0E8-7D34-166E-F848-815479550FFA}"/>
              </a:ext>
            </a:extLst>
          </p:cNvPr>
          <p:cNvSpPr txBox="1"/>
          <p:nvPr/>
        </p:nvSpPr>
        <p:spPr>
          <a:xfrm>
            <a:off x="4041058" y="3975559"/>
            <a:ext cx="7305368" cy="1200329"/>
          </a:xfrm>
          <a:prstGeom prst="rect">
            <a:avLst/>
          </a:prstGeom>
          <a:noFill/>
        </p:spPr>
        <p:txBody>
          <a:bodyPr wrap="square" rtlCol="0">
            <a:spAutoFit/>
          </a:bodyPr>
          <a:lstStyle/>
          <a:p>
            <a:r>
              <a:rPr lang="en-US" dirty="0"/>
              <a:t>‘Parameters for iso-</a:t>
            </a:r>
            <a:r>
              <a:rPr lang="en-US" dirty="0" err="1"/>
              <a:t>freq</a:t>
            </a:r>
            <a:r>
              <a:rPr lang="en-US" dirty="0"/>
              <a:t> contours’ :</a:t>
            </a:r>
          </a:p>
          <a:p>
            <a:r>
              <a:rPr lang="en-US" i="1" dirty="0"/>
              <a:t>Bloch mode – </a:t>
            </a:r>
            <a:r>
              <a:rPr lang="en-US" dirty="0"/>
              <a:t>selects which Bloch mode is displayed in iso-frequency contours.</a:t>
            </a:r>
          </a:p>
          <a:p>
            <a:r>
              <a:rPr lang="en-US" i="1" dirty="0"/>
              <a:t>No. of lines – </a:t>
            </a:r>
            <a:r>
              <a:rPr lang="en-US" dirty="0"/>
              <a:t>selects the number of iso-frequency lines on the plot.</a:t>
            </a:r>
            <a:endParaRPr lang="en-US" i="1" dirty="0"/>
          </a:p>
        </p:txBody>
      </p:sp>
    </p:spTree>
    <p:extLst>
      <p:ext uri="{BB962C8B-B14F-4D97-AF65-F5344CB8AC3E}">
        <p14:creationId xmlns:p14="http://schemas.microsoft.com/office/powerpoint/2010/main" val="18203194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9D24D-A845-8AC3-239C-9299D882A349}"/>
              </a:ext>
            </a:extLst>
          </p:cNvPr>
          <p:cNvSpPr>
            <a:spLocks noGrp="1"/>
          </p:cNvSpPr>
          <p:nvPr>
            <p:ph type="title"/>
          </p:nvPr>
        </p:nvSpPr>
        <p:spPr>
          <a:xfrm>
            <a:off x="838200" y="-112991"/>
            <a:ext cx="10515600" cy="1325563"/>
          </a:xfrm>
        </p:spPr>
        <p:txBody>
          <a:bodyPr/>
          <a:lstStyle/>
          <a:p>
            <a:r>
              <a:rPr lang="en-US" dirty="0"/>
              <a:t>Example – Calc Bands</a:t>
            </a:r>
          </a:p>
        </p:txBody>
      </p:sp>
      <p:pic>
        <p:nvPicPr>
          <p:cNvPr id="5" name="Content Placeholder 4">
            <a:extLst>
              <a:ext uri="{FF2B5EF4-FFF2-40B4-BE49-F238E27FC236}">
                <a16:creationId xmlns:a16="http://schemas.microsoft.com/office/drawing/2014/main" id="{16C2F0BB-66A0-5597-120B-D7896181908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34768" t="3724" r="33256" b="51731"/>
          <a:stretch>
            <a:fillRect/>
          </a:stretch>
        </p:blipFill>
        <p:spPr>
          <a:xfrm>
            <a:off x="8662976" y="1709738"/>
            <a:ext cx="3417658" cy="3623310"/>
          </a:xfrm>
        </p:spPr>
      </p:pic>
      <p:sp>
        <p:nvSpPr>
          <p:cNvPr id="6" name="TextBox 5">
            <a:extLst>
              <a:ext uri="{FF2B5EF4-FFF2-40B4-BE49-F238E27FC236}">
                <a16:creationId xmlns:a16="http://schemas.microsoft.com/office/drawing/2014/main" id="{692F728F-09E0-F8E1-E6D6-3AC3234C7ADE}"/>
              </a:ext>
            </a:extLst>
          </p:cNvPr>
          <p:cNvSpPr txBox="1"/>
          <p:nvPr/>
        </p:nvSpPr>
        <p:spPr>
          <a:xfrm>
            <a:off x="8550810" y="1181139"/>
            <a:ext cx="3641190" cy="369332"/>
          </a:xfrm>
          <a:prstGeom prst="rect">
            <a:avLst/>
          </a:prstGeom>
          <a:noFill/>
        </p:spPr>
        <p:txBody>
          <a:bodyPr wrap="none" rtlCol="0">
            <a:spAutoFit/>
          </a:bodyPr>
          <a:lstStyle/>
          <a:p>
            <a:r>
              <a:rPr lang="en-US" dirty="0"/>
              <a:t>‘Calc 3D Iso-Freq Contours’ button</a:t>
            </a:r>
          </a:p>
        </p:txBody>
      </p:sp>
      <p:sp>
        <p:nvSpPr>
          <p:cNvPr id="7" name="TextBox 6">
            <a:extLst>
              <a:ext uri="{FF2B5EF4-FFF2-40B4-BE49-F238E27FC236}">
                <a16:creationId xmlns:a16="http://schemas.microsoft.com/office/drawing/2014/main" id="{93A8E489-54FE-3FDA-2C20-1460AF1CAABF}"/>
              </a:ext>
            </a:extLst>
          </p:cNvPr>
          <p:cNvSpPr txBox="1"/>
          <p:nvPr/>
        </p:nvSpPr>
        <p:spPr>
          <a:xfrm>
            <a:off x="7616496" y="1709737"/>
            <a:ext cx="1306768"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Bloch mode</a:t>
            </a:r>
          </a:p>
        </p:txBody>
      </p:sp>
      <p:cxnSp>
        <p:nvCxnSpPr>
          <p:cNvPr id="9" name="Straight Arrow Connector 8">
            <a:extLst>
              <a:ext uri="{FF2B5EF4-FFF2-40B4-BE49-F238E27FC236}">
                <a16:creationId xmlns:a16="http://schemas.microsoft.com/office/drawing/2014/main" id="{ED69FD07-E197-7B54-A918-214F50F69408}"/>
              </a:ext>
            </a:extLst>
          </p:cNvPr>
          <p:cNvCxnSpPr>
            <a:cxnSpLocks/>
            <a:stCxn id="7" idx="3"/>
          </p:cNvCxnSpPr>
          <p:nvPr/>
        </p:nvCxnSpPr>
        <p:spPr>
          <a:xfrm flipV="1">
            <a:off x="8923264" y="1888490"/>
            <a:ext cx="393762" cy="591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886CBFFB-8D34-598E-1118-5DF4256F725B}"/>
              </a:ext>
            </a:extLst>
          </p:cNvPr>
          <p:cNvSpPr txBox="1"/>
          <p:nvPr/>
        </p:nvSpPr>
        <p:spPr>
          <a:xfrm>
            <a:off x="1280463" y="1266963"/>
            <a:ext cx="2146165" cy="369332"/>
          </a:xfrm>
          <a:prstGeom prst="rect">
            <a:avLst/>
          </a:prstGeom>
          <a:noFill/>
        </p:spPr>
        <p:txBody>
          <a:bodyPr wrap="none" rtlCol="0">
            <a:spAutoFit/>
          </a:bodyPr>
          <a:lstStyle/>
          <a:p>
            <a:r>
              <a:rPr lang="en-US" dirty="0"/>
              <a:t>‘Calc Bands’ button</a:t>
            </a:r>
          </a:p>
        </p:txBody>
      </p:sp>
      <p:pic>
        <p:nvPicPr>
          <p:cNvPr id="19" name="Picture 18" descr="A diagram of a graph&#10;&#10;AI-generated content may be incorrect.">
            <a:extLst>
              <a:ext uri="{FF2B5EF4-FFF2-40B4-BE49-F238E27FC236}">
                <a16:creationId xmlns:a16="http://schemas.microsoft.com/office/drawing/2014/main" id="{D0C35D0C-B0F0-FAB9-BA59-88CCE60223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365" y="1521995"/>
            <a:ext cx="4819483" cy="2573755"/>
          </a:xfrm>
          <a:prstGeom prst="rect">
            <a:avLst/>
          </a:prstGeom>
        </p:spPr>
      </p:pic>
      <p:pic>
        <p:nvPicPr>
          <p:cNvPr id="23" name="Picture 22" descr="A diagram of a square with a number of lines&#10;&#10;AI-generated content may be incorrect.">
            <a:extLst>
              <a:ext uri="{FF2B5EF4-FFF2-40B4-BE49-F238E27FC236}">
                <a16:creationId xmlns:a16="http://schemas.microsoft.com/office/drawing/2014/main" id="{4B7277E8-7893-4C29-DEC2-1DBB9BE6AC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9835" y="3228969"/>
            <a:ext cx="3629031" cy="3629031"/>
          </a:xfrm>
          <a:prstGeom prst="rect">
            <a:avLst/>
          </a:prstGeom>
        </p:spPr>
      </p:pic>
      <p:sp>
        <p:nvSpPr>
          <p:cNvPr id="24" name="TextBox 23">
            <a:extLst>
              <a:ext uri="{FF2B5EF4-FFF2-40B4-BE49-F238E27FC236}">
                <a16:creationId xmlns:a16="http://schemas.microsoft.com/office/drawing/2014/main" id="{323346E5-3557-7FF6-3E12-183E912CD20F}"/>
              </a:ext>
            </a:extLst>
          </p:cNvPr>
          <p:cNvSpPr txBox="1"/>
          <p:nvPr/>
        </p:nvSpPr>
        <p:spPr>
          <a:xfrm>
            <a:off x="4798063" y="3044303"/>
            <a:ext cx="3312573" cy="369332"/>
          </a:xfrm>
          <a:prstGeom prst="rect">
            <a:avLst/>
          </a:prstGeom>
          <a:noFill/>
        </p:spPr>
        <p:txBody>
          <a:bodyPr wrap="none" rtlCol="0">
            <a:spAutoFit/>
          </a:bodyPr>
          <a:lstStyle/>
          <a:p>
            <a:r>
              <a:rPr lang="en-US" dirty="0"/>
              <a:t>‘Calc Iso-Freq Contours’ button</a:t>
            </a:r>
          </a:p>
        </p:txBody>
      </p:sp>
      <p:sp>
        <p:nvSpPr>
          <p:cNvPr id="25" name="TextBox 24">
            <a:extLst>
              <a:ext uri="{FF2B5EF4-FFF2-40B4-BE49-F238E27FC236}">
                <a16:creationId xmlns:a16="http://schemas.microsoft.com/office/drawing/2014/main" id="{F0816BC2-007A-2241-0FDC-9F81A4014ADC}"/>
              </a:ext>
            </a:extLst>
          </p:cNvPr>
          <p:cNvSpPr txBox="1"/>
          <p:nvPr/>
        </p:nvSpPr>
        <p:spPr>
          <a:xfrm>
            <a:off x="461365" y="4280416"/>
            <a:ext cx="3784360" cy="646331"/>
          </a:xfrm>
          <a:prstGeom prst="rect">
            <a:avLst/>
          </a:prstGeom>
          <a:noFill/>
        </p:spPr>
        <p:txBody>
          <a:bodyPr wrap="square" rtlCol="0">
            <a:spAutoFit/>
          </a:bodyPr>
          <a:lstStyle/>
          <a:p>
            <a:r>
              <a:rPr lang="en-US" dirty="0"/>
              <a:t>The number of bands can not exceed P*Q!</a:t>
            </a:r>
          </a:p>
        </p:txBody>
      </p:sp>
    </p:spTree>
    <p:extLst>
      <p:ext uri="{BB962C8B-B14F-4D97-AF65-F5344CB8AC3E}">
        <p14:creationId xmlns:p14="http://schemas.microsoft.com/office/powerpoint/2010/main" val="569351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573F1-6117-937D-7CF8-38EC21E3F18D}"/>
              </a:ext>
            </a:extLst>
          </p:cNvPr>
          <p:cNvSpPr>
            <a:spLocks noGrp="1"/>
          </p:cNvSpPr>
          <p:nvPr>
            <p:ph type="title"/>
          </p:nvPr>
        </p:nvSpPr>
        <p:spPr>
          <a:xfrm>
            <a:off x="838200" y="-124620"/>
            <a:ext cx="10515600" cy="1325563"/>
          </a:xfrm>
        </p:spPr>
        <p:txBody>
          <a:bodyPr>
            <a:normAutofit/>
          </a:bodyPr>
          <a:lstStyle/>
          <a:p>
            <a:r>
              <a:rPr lang="en-US" sz="3600" dirty="0"/>
              <a:t>Panel 2: Tab2 – Omnidirectional Band Gap Calculations</a:t>
            </a:r>
          </a:p>
        </p:txBody>
      </p:sp>
      <p:pic>
        <p:nvPicPr>
          <p:cNvPr id="5" name="Content Placeholder 4" descr="A screenshot of a computer&#10;&#10;AI-generated content may be incorrect.">
            <a:extLst>
              <a:ext uri="{FF2B5EF4-FFF2-40B4-BE49-F238E27FC236}">
                <a16:creationId xmlns:a16="http://schemas.microsoft.com/office/drawing/2014/main" id="{721101FF-8AB2-19CC-18E3-73C0D495666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6983" y="977900"/>
            <a:ext cx="2461176" cy="5365750"/>
          </a:xfrm>
        </p:spPr>
      </p:pic>
      <p:sp>
        <p:nvSpPr>
          <p:cNvPr id="6" name="TextBox 5">
            <a:extLst>
              <a:ext uri="{FF2B5EF4-FFF2-40B4-BE49-F238E27FC236}">
                <a16:creationId xmlns:a16="http://schemas.microsoft.com/office/drawing/2014/main" id="{2B4B1CCB-30CB-E83A-1CB0-35C24675ADF8}"/>
              </a:ext>
            </a:extLst>
          </p:cNvPr>
          <p:cNvSpPr txBox="1"/>
          <p:nvPr/>
        </p:nvSpPr>
        <p:spPr>
          <a:xfrm>
            <a:off x="3324225" y="885825"/>
            <a:ext cx="8029575" cy="2031325"/>
          </a:xfrm>
          <a:prstGeom prst="rect">
            <a:avLst/>
          </a:prstGeom>
          <a:noFill/>
        </p:spPr>
        <p:txBody>
          <a:bodyPr wrap="square" rtlCol="0">
            <a:spAutoFit/>
          </a:bodyPr>
          <a:lstStyle/>
          <a:p>
            <a:r>
              <a:rPr lang="en-US" dirty="0"/>
              <a:t>‘Parameters for gaps and sweeps’:</a:t>
            </a:r>
          </a:p>
          <a:p>
            <a:r>
              <a:rPr lang="en-US" i="1" dirty="0"/>
              <a:t>no. of Bloch modes – </a:t>
            </a:r>
            <a:r>
              <a:rPr lang="en-US" dirty="0"/>
              <a:t>choose the highest order band gap to search for;</a:t>
            </a:r>
          </a:p>
          <a:p>
            <a:r>
              <a:rPr lang="en-US" dirty="0"/>
              <a:t>no. of bands – the number of photonic bands that are displayed on band diagram;</a:t>
            </a:r>
          </a:p>
          <a:p>
            <a:r>
              <a:rPr lang="en-US" i="1" dirty="0"/>
              <a:t>Lower/Upper freq. limit </a:t>
            </a:r>
            <a:r>
              <a:rPr lang="en-US" dirty="0"/>
              <a:t>– changes the lower/upper limit of </a:t>
            </a:r>
            <a:r>
              <a:rPr lang="en-US" i="1" dirty="0"/>
              <a:t>y</a:t>
            </a:r>
            <a:r>
              <a:rPr lang="en-US" dirty="0"/>
              <a:t> axis in band diagrams;</a:t>
            </a:r>
          </a:p>
          <a:p>
            <a:r>
              <a:rPr lang="en-US" i="1" dirty="0"/>
              <a:t>Enter beta pt num </a:t>
            </a:r>
            <a:r>
              <a:rPr lang="en-US" dirty="0"/>
              <a:t>- the number of beta vector points on the band diagrams .</a:t>
            </a:r>
          </a:p>
        </p:txBody>
      </p:sp>
      <p:sp>
        <p:nvSpPr>
          <p:cNvPr id="7" name="TextBox 6">
            <a:extLst>
              <a:ext uri="{FF2B5EF4-FFF2-40B4-BE49-F238E27FC236}">
                <a16:creationId xmlns:a16="http://schemas.microsoft.com/office/drawing/2014/main" id="{F5617266-1E05-FD54-82F6-5815991F82C9}"/>
              </a:ext>
            </a:extLst>
          </p:cNvPr>
          <p:cNvSpPr txBox="1"/>
          <p:nvPr/>
        </p:nvSpPr>
        <p:spPr>
          <a:xfrm>
            <a:off x="3314700" y="3352800"/>
            <a:ext cx="8039100" cy="2031325"/>
          </a:xfrm>
          <a:prstGeom prst="rect">
            <a:avLst/>
          </a:prstGeom>
          <a:noFill/>
        </p:spPr>
        <p:txBody>
          <a:bodyPr wrap="square" rtlCol="0">
            <a:spAutoFit/>
          </a:bodyPr>
          <a:lstStyle/>
          <a:p>
            <a:r>
              <a:rPr lang="en-US" dirty="0"/>
              <a:t>‘Parameters for parameter sweep’:</a:t>
            </a:r>
          </a:p>
          <a:p>
            <a:r>
              <a:rPr lang="en-US" i="1" dirty="0"/>
              <a:t>min R </a:t>
            </a:r>
            <a:r>
              <a:rPr lang="en-US" dirty="0"/>
              <a:t>– start value of cylinder radius;</a:t>
            </a:r>
          </a:p>
          <a:p>
            <a:r>
              <a:rPr lang="en-US" i="1" dirty="0"/>
              <a:t>max R </a:t>
            </a:r>
            <a:r>
              <a:rPr lang="en-US" dirty="0"/>
              <a:t>– end value for cylinder radius;</a:t>
            </a:r>
          </a:p>
          <a:p>
            <a:r>
              <a:rPr lang="en-US" i="1" dirty="0"/>
              <a:t>min/max R2 </a:t>
            </a:r>
            <a:r>
              <a:rPr lang="en-US" dirty="0"/>
              <a:t>– start/end value for second cylinder radius (works for </a:t>
            </a:r>
            <a:r>
              <a:rPr lang="en-US" i="1" dirty="0"/>
              <a:t>Ring </a:t>
            </a:r>
            <a:r>
              <a:rPr lang="en-US" dirty="0"/>
              <a:t>and</a:t>
            </a:r>
            <a:r>
              <a:rPr lang="en-US" i="1" dirty="0"/>
              <a:t> Honeycomb </a:t>
            </a:r>
            <a:r>
              <a:rPr lang="en-US" dirty="0"/>
              <a:t>lattices);</a:t>
            </a:r>
          </a:p>
          <a:p>
            <a:r>
              <a:rPr lang="en-US" i="1" dirty="0"/>
              <a:t>No. of steps </a:t>
            </a:r>
            <a:r>
              <a:rPr lang="en-US" dirty="0"/>
              <a:t>– select number of intermediate radius values;</a:t>
            </a:r>
          </a:p>
          <a:p>
            <a:r>
              <a:rPr lang="en-US" i="1" dirty="0"/>
              <a:t>Fps </a:t>
            </a:r>
            <a:r>
              <a:rPr lang="en-US" i="1" dirty="0" err="1"/>
              <a:t>val</a:t>
            </a:r>
            <a:r>
              <a:rPr lang="en-US" i="1" dirty="0"/>
              <a:t> </a:t>
            </a:r>
            <a:r>
              <a:rPr lang="en-US" dirty="0"/>
              <a:t>– frames per second for .gif file.</a:t>
            </a:r>
          </a:p>
        </p:txBody>
      </p:sp>
    </p:spTree>
    <p:extLst>
      <p:ext uri="{BB962C8B-B14F-4D97-AF65-F5344CB8AC3E}">
        <p14:creationId xmlns:p14="http://schemas.microsoft.com/office/powerpoint/2010/main" val="31891154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2CA4E-B3E4-3868-40FC-518B43B0C055}"/>
              </a:ext>
            </a:extLst>
          </p:cNvPr>
          <p:cNvSpPr>
            <a:spLocks noGrp="1"/>
          </p:cNvSpPr>
          <p:nvPr>
            <p:ph type="title"/>
          </p:nvPr>
        </p:nvSpPr>
        <p:spPr>
          <a:xfrm>
            <a:off x="838200" y="-120650"/>
            <a:ext cx="10515600" cy="1325563"/>
          </a:xfrm>
        </p:spPr>
        <p:txBody>
          <a:bodyPr/>
          <a:lstStyle/>
          <a:p>
            <a:r>
              <a:rPr lang="en-US" dirty="0"/>
              <a:t>Example – Calc OBG</a:t>
            </a:r>
          </a:p>
        </p:txBody>
      </p:sp>
      <p:pic>
        <p:nvPicPr>
          <p:cNvPr id="5" name="Content Placeholder 4" descr="A diagram of a band gap diagram&#10;&#10;AI-generated content may be incorrect.">
            <a:extLst>
              <a:ext uri="{FF2B5EF4-FFF2-40B4-BE49-F238E27FC236}">
                <a16:creationId xmlns:a16="http://schemas.microsoft.com/office/drawing/2014/main" id="{8AB220CA-08C8-0377-72F6-4366D7FB0D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5776" y="1471613"/>
            <a:ext cx="4567534" cy="2509837"/>
          </a:xfrm>
        </p:spPr>
      </p:pic>
      <p:sp>
        <p:nvSpPr>
          <p:cNvPr id="6" name="TextBox 5">
            <a:extLst>
              <a:ext uri="{FF2B5EF4-FFF2-40B4-BE49-F238E27FC236}">
                <a16:creationId xmlns:a16="http://schemas.microsoft.com/office/drawing/2014/main" id="{37DFDF5A-7AA5-A85E-64E9-2646EA323DA3}"/>
              </a:ext>
            </a:extLst>
          </p:cNvPr>
          <p:cNvSpPr txBox="1"/>
          <p:nvPr/>
        </p:nvSpPr>
        <p:spPr>
          <a:xfrm>
            <a:off x="1696460" y="1020247"/>
            <a:ext cx="1934825" cy="369332"/>
          </a:xfrm>
          <a:prstGeom prst="rect">
            <a:avLst/>
          </a:prstGeom>
          <a:noFill/>
        </p:spPr>
        <p:txBody>
          <a:bodyPr wrap="none" rtlCol="0">
            <a:spAutoFit/>
          </a:bodyPr>
          <a:lstStyle/>
          <a:p>
            <a:r>
              <a:rPr lang="en-US" dirty="0"/>
              <a:t>‘Calc Gap’ button</a:t>
            </a:r>
          </a:p>
        </p:txBody>
      </p:sp>
      <p:sp>
        <p:nvSpPr>
          <p:cNvPr id="9" name="TextBox 8">
            <a:extLst>
              <a:ext uri="{FF2B5EF4-FFF2-40B4-BE49-F238E27FC236}">
                <a16:creationId xmlns:a16="http://schemas.microsoft.com/office/drawing/2014/main" id="{953EDD2D-B95A-447F-8A24-6045DD5E902C}"/>
              </a:ext>
            </a:extLst>
          </p:cNvPr>
          <p:cNvSpPr txBox="1"/>
          <p:nvPr/>
        </p:nvSpPr>
        <p:spPr>
          <a:xfrm>
            <a:off x="1080489" y="5903818"/>
            <a:ext cx="3166765" cy="584775"/>
          </a:xfrm>
          <a:prstGeom prst="rect">
            <a:avLst/>
          </a:prstGeom>
          <a:noFill/>
        </p:spPr>
        <p:txBody>
          <a:bodyPr wrap="square" rtlCol="0">
            <a:spAutoFit/>
          </a:bodyPr>
          <a:lstStyle/>
          <a:p>
            <a:r>
              <a:rPr lang="en-US" sz="1600" dirty="0"/>
              <a:t>A top window is created that gives a detailed overview of the gaps.</a:t>
            </a:r>
          </a:p>
        </p:txBody>
      </p:sp>
      <p:pic>
        <p:nvPicPr>
          <p:cNvPr id="11" name="Picture 10">
            <a:extLst>
              <a:ext uri="{FF2B5EF4-FFF2-40B4-BE49-F238E27FC236}">
                <a16:creationId xmlns:a16="http://schemas.microsoft.com/office/drawing/2014/main" id="{E7363C8A-774F-822C-003F-91B79CCF38CE}"/>
              </a:ext>
            </a:extLst>
          </p:cNvPr>
          <p:cNvPicPr>
            <a:picLocks noChangeAspect="1"/>
          </p:cNvPicPr>
          <p:nvPr/>
        </p:nvPicPr>
        <p:blipFill>
          <a:blip r:embed="rId3"/>
          <a:srcRect l="2346"/>
          <a:stretch>
            <a:fillRect/>
          </a:stretch>
        </p:blipFill>
        <p:spPr>
          <a:xfrm>
            <a:off x="1154358" y="4131975"/>
            <a:ext cx="3019026" cy="1771843"/>
          </a:xfrm>
          <a:prstGeom prst="rect">
            <a:avLst/>
          </a:prstGeom>
        </p:spPr>
      </p:pic>
      <p:pic>
        <p:nvPicPr>
          <p:cNvPr id="13" name="Picture 12" descr="A graph and diagram of a graph&#10;&#10;AI-generated content may be incorrect.">
            <a:extLst>
              <a:ext uri="{FF2B5EF4-FFF2-40B4-BE49-F238E27FC236}">
                <a16:creationId xmlns:a16="http://schemas.microsoft.com/office/drawing/2014/main" id="{22383A65-F9F1-205E-BB27-4EA291AC34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11570" y="1107536"/>
            <a:ext cx="5800736" cy="2245368"/>
          </a:xfrm>
          <a:prstGeom prst="rect">
            <a:avLst/>
          </a:prstGeom>
        </p:spPr>
      </p:pic>
      <p:sp>
        <p:nvSpPr>
          <p:cNvPr id="14" name="TextBox 13">
            <a:extLst>
              <a:ext uri="{FF2B5EF4-FFF2-40B4-BE49-F238E27FC236}">
                <a16:creationId xmlns:a16="http://schemas.microsoft.com/office/drawing/2014/main" id="{5D754330-A717-E909-3865-E30BE0203016}"/>
              </a:ext>
            </a:extLst>
          </p:cNvPr>
          <p:cNvSpPr txBox="1"/>
          <p:nvPr/>
        </p:nvSpPr>
        <p:spPr>
          <a:xfrm>
            <a:off x="7390972" y="686888"/>
            <a:ext cx="2841932" cy="369332"/>
          </a:xfrm>
          <a:prstGeom prst="rect">
            <a:avLst/>
          </a:prstGeom>
          <a:noFill/>
        </p:spPr>
        <p:txBody>
          <a:bodyPr wrap="none" rtlCol="0">
            <a:spAutoFit/>
          </a:bodyPr>
          <a:lstStyle/>
          <a:p>
            <a:r>
              <a:rPr lang="en-US" dirty="0"/>
              <a:t>‘Param sweep for R’ button</a:t>
            </a:r>
          </a:p>
        </p:txBody>
      </p:sp>
      <p:pic>
        <p:nvPicPr>
          <p:cNvPr id="16" name="Picture 15" descr="A close-up of a graph&#10;&#10;AI-generated content may be incorrect.">
            <a:extLst>
              <a:ext uri="{FF2B5EF4-FFF2-40B4-BE49-F238E27FC236}">
                <a16:creationId xmlns:a16="http://schemas.microsoft.com/office/drawing/2014/main" id="{C87263C8-6632-EBCA-09ED-7DC0DB46D4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24888" y="4117226"/>
            <a:ext cx="4390488" cy="1771843"/>
          </a:xfrm>
          <a:prstGeom prst="rect">
            <a:avLst/>
          </a:prstGeom>
        </p:spPr>
      </p:pic>
      <p:sp>
        <p:nvSpPr>
          <p:cNvPr id="17" name="TextBox 16">
            <a:extLst>
              <a:ext uri="{FF2B5EF4-FFF2-40B4-BE49-F238E27FC236}">
                <a16:creationId xmlns:a16="http://schemas.microsoft.com/office/drawing/2014/main" id="{7C876A7D-45C0-C82B-90FC-36C5AF4885B1}"/>
              </a:ext>
            </a:extLst>
          </p:cNvPr>
          <p:cNvSpPr txBox="1"/>
          <p:nvPr/>
        </p:nvSpPr>
        <p:spPr>
          <a:xfrm>
            <a:off x="7808375" y="3747894"/>
            <a:ext cx="1823513" cy="369332"/>
          </a:xfrm>
          <a:prstGeom prst="rect">
            <a:avLst/>
          </a:prstGeom>
          <a:noFill/>
        </p:spPr>
        <p:txBody>
          <a:bodyPr wrap="none" rtlCol="0">
            <a:spAutoFit/>
          </a:bodyPr>
          <a:lstStyle/>
          <a:p>
            <a:r>
              <a:rPr lang="en-US" dirty="0"/>
              <a:t>‘Make gif’ button</a:t>
            </a:r>
          </a:p>
        </p:txBody>
      </p:sp>
      <p:sp>
        <p:nvSpPr>
          <p:cNvPr id="18" name="TextBox 17">
            <a:extLst>
              <a:ext uri="{FF2B5EF4-FFF2-40B4-BE49-F238E27FC236}">
                <a16:creationId xmlns:a16="http://schemas.microsoft.com/office/drawing/2014/main" id="{7A2E8CE6-D0D6-4D9F-1C60-996A5B2773F8}"/>
              </a:ext>
            </a:extLst>
          </p:cNvPr>
          <p:cNvSpPr txBox="1"/>
          <p:nvPr/>
        </p:nvSpPr>
        <p:spPr>
          <a:xfrm>
            <a:off x="8018618" y="5849287"/>
            <a:ext cx="1707070" cy="1077218"/>
          </a:xfrm>
          <a:prstGeom prst="rect">
            <a:avLst/>
          </a:prstGeom>
          <a:noFill/>
        </p:spPr>
        <p:txBody>
          <a:bodyPr wrap="none" rtlCol="0">
            <a:spAutoFit/>
          </a:bodyPr>
          <a:lstStyle/>
          <a:p>
            <a:r>
              <a:rPr lang="en-US" sz="1600" i="1" dirty="0"/>
              <a:t>min R = </a:t>
            </a:r>
            <a:r>
              <a:rPr lang="en-US" sz="1600" dirty="0"/>
              <a:t>0.3;</a:t>
            </a:r>
          </a:p>
          <a:p>
            <a:r>
              <a:rPr lang="en-US" sz="1600" i="1" dirty="0"/>
              <a:t>max R </a:t>
            </a:r>
            <a:r>
              <a:rPr lang="en-US" sz="1600" dirty="0"/>
              <a:t>= 0.5;</a:t>
            </a:r>
          </a:p>
          <a:p>
            <a:r>
              <a:rPr lang="en-US" sz="1600" i="1" dirty="0"/>
              <a:t>No. of steps </a:t>
            </a:r>
            <a:r>
              <a:rPr lang="en-US" sz="1600" dirty="0"/>
              <a:t>= 40;</a:t>
            </a:r>
          </a:p>
          <a:p>
            <a:r>
              <a:rPr lang="en-US" sz="1600" i="1" dirty="0"/>
              <a:t>Fps</a:t>
            </a:r>
            <a:r>
              <a:rPr lang="en-US" sz="1600" dirty="0"/>
              <a:t> = 10.</a:t>
            </a:r>
          </a:p>
        </p:txBody>
      </p:sp>
    </p:spTree>
    <p:extLst>
      <p:ext uri="{BB962C8B-B14F-4D97-AF65-F5344CB8AC3E}">
        <p14:creationId xmlns:p14="http://schemas.microsoft.com/office/powerpoint/2010/main" val="22442431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3496</TotalTime>
  <Words>2020</Words>
  <Application>Microsoft Office PowerPoint</Application>
  <PresentationFormat>Widescreen</PresentationFormat>
  <Paragraphs>216</Paragraphs>
  <Slides>14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Aptos</vt:lpstr>
      <vt:lpstr>Aptos Display</vt:lpstr>
      <vt:lpstr>Arial</vt:lpstr>
      <vt:lpstr>Edwardian Script ITC</vt:lpstr>
      <vt:lpstr>Times New Roman</vt:lpstr>
      <vt:lpstr>Office Theme</vt:lpstr>
      <vt:lpstr>ZenBand</vt:lpstr>
      <vt:lpstr>Contents</vt:lpstr>
      <vt:lpstr>Layout</vt:lpstr>
      <vt:lpstr>Panel 1 – PWEM parameters</vt:lpstr>
      <vt:lpstr>Example – device parameters</vt:lpstr>
      <vt:lpstr>Panel 2: Tab1 – Band Diagram Calculations</vt:lpstr>
      <vt:lpstr>Example – Calc Bands</vt:lpstr>
      <vt:lpstr>Panel 2: Tab2 – Omnidirectional Band Gap Calculations</vt:lpstr>
      <vt:lpstr>Example – Calc OBG</vt:lpstr>
      <vt:lpstr>Panel 2: Tab3 – Field Calculations</vt:lpstr>
      <vt:lpstr>Example – Calc Fields</vt:lpstr>
      <vt:lpstr>Panel 3 – Extra Parameters</vt:lpstr>
      <vt:lpstr>Importing data</vt:lpstr>
      <vt:lpstr>Importing data: Python example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Andrius Zinkevičius</dc:creator>
  <cp:lastModifiedBy>Andrius Zinkevičius</cp:lastModifiedBy>
  <cp:revision>28</cp:revision>
  <dcterms:created xsi:type="dcterms:W3CDTF">2025-08-06T10:54:54Z</dcterms:created>
  <dcterms:modified xsi:type="dcterms:W3CDTF">2025-08-18T10:19:40Z</dcterms:modified>
</cp:coreProperties>
</file>

<file path=docProps/thumbnail.jpeg>
</file>